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72373" autoAdjust="0"/>
  </p:normalViewPr>
  <p:slideViewPr>
    <p:cSldViewPr snapToGrid="0">
      <p:cViewPr>
        <p:scale>
          <a:sx n="96" d="100"/>
          <a:sy n="96" d="100"/>
        </p:scale>
        <p:origin x="1092" y="-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C7BB41-0F61-420A-8397-09AE7CF3EDEE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05FDE55-5728-440D-96B4-775AF8A2ED1A}">
      <dgm:prSet phldrT="[Text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800" b="1"/>
            <a:t>Туризъм за всички</a:t>
          </a:r>
        </a:p>
      </dgm:t>
    </dgm:pt>
    <dgm:pt modelId="{66430935-319B-4844-95E6-C582E580D8DA}" type="parTrans" cxnId="{FB5E8DC4-A443-4039-9063-A2D87B8B737C}">
      <dgm:prSet/>
      <dgm:spPr/>
      <dgm:t>
        <a:bodyPr/>
        <a:lstStyle/>
        <a:p>
          <a:endParaRPr lang="en-US"/>
        </a:p>
      </dgm:t>
    </dgm:pt>
    <dgm:pt modelId="{36879497-729C-4150-8B70-2107B7540A5A}" type="sibTrans" cxnId="{FB5E8DC4-A443-4039-9063-A2D87B8B737C}">
      <dgm:prSet/>
      <dgm:spPr/>
      <dgm:t>
        <a:bodyPr/>
        <a:lstStyle/>
        <a:p>
          <a:endParaRPr lang="en-US"/>
        </a:p>
      </dgm:t>
    </dgm:pt>
    <dgm:pt modelId="{BBA2D856-559F-4A14-82B7-97D38F2CC502}">
      <dgm:prSet phldrT="[Text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200" b="1" dirty="0"/>
            <a:t>Достъпен туризъм</a:t>
          </a:r>
        </a:p>
        <a:p>
          <a:r>
            <a:rPr lang="en-US" sz="1200" dirty="0"/>
            <a:t>Той гарантира ползването и насладата от туризма, независимо от възможностите, статуса или състоянието на хората</a:t>
          </a:r>
          <a:endParaRPr lang="en-US" sz="1200" b="1" dirty="0"/>
        </a:p>
      </dgm:t>
    </dgm:pt>
    <dgm:pt modelId="{65245893-2DFE-4FF8-9210-FB6035B33222}" type="parTrans" cxnId="{075A4C2F-B716-498F-B7F1-D30AD5FA593D}">
      <dgm:prSet/>
      <dgm:spPr/>
      <dgm:t>
        <a:bodyPr/>
        <a:lstStyle/>
        <a:p>
          <a:endParaRPr lang="en-US"/>
        </a:p>
      </dgm:t>
    </dgm:pt>
    <dgm:pt modelId="{E164FB53-A390-4554-B4E5-4EABB5450B6B}" type="sibTrans" cxnId="{075A4C2F-B716-498F-B7F1-D30AD5FA593D}">
      <dgm:prSet/>
      <dgm:spPr/>
      <dgm:t>
        <a:bodyPr/>
        <a:lstStyle/>
        <a:p>
          <a:endParaRPr lang="en-US"/>
        </a:p>
      </dgm:t>
    </dgm:pt>
    <dgm:pt modelId="{C5DB2017-048A-43B3-A739-A1033F8F0492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 dirty="0"/>
            <a:t>Устойчив туризъм</a:t>
          </a:r>
        </a:p>
        <a:p>
          <a:r>
            <a:rPr lang="en-US" dirty="0"/>
            <a:t>Той е свързан с опазването на природните и културните ресурси и благосъстоянието на общностите.</a:t>
          </a:r>
          <a:endParaRPr lang="en-US" b="1" dirty="0"/>
        </a:p>
      </dgm:t>
    </dgm:pt>
    <dgm:pt modelId="{0B83AD50-A8E3-41EB-80D5-8380771A543D}" type="parTrans" cxnId="{0DC0E835-04CA-481D-9BDD-0C77AE2F4CFB}">
      <dgm:prSet/>
      <dgm:spPr/>
      <dgm:t>
        <a:bodyPr/>
        <a:lstStyle/>
        <a:p>
          <a:endParaRPr lang="en-US"/>
        </a:p>
      </dgm:t>
    </dgm:pt>
    <dgm:pt modelId="{A3F496CD-C49D-4877-8CC0-05B3B86A07F6}" type="sibTrans" cxnId="{0DC0E835-04CA-481D-9BDD-0C77AE2F4CFB}">
      <dgm:prSet/>
      <dgm:spPr/>
      <dgm:t>
        <a:bodyPr/>
        <a:lstStyle/>
        <a:p>
          <a:endParaRPr lang="en-US"/>
        </a:p>
      </dgm:t>
    </dgm:pt>
    <dgm:pt modelId="{C4000967-0F87-49E0-89C4-AE71A1D3E2B9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 dirty="0"/>
            <a:t>Социален туризъм</a:t>
          </a:r>
        </a:p>
        <a:p>
          <a:r>
            <a:rPr lang="en-US" dirty="0"/>
            <a:t>Целта му е да гарантира достъп до туризъм на хора с ниски доходи, семейства, възрастни хора или хора с увреждания. </a:t>
          </a:r>
          <a:endParaRPr lang="en-US" b="1" dirty="0"/>
        </a:p>
      </dgm:t>
    </dgm:pt>
    <dgm:pt modelId="{EB64F913-BCDB-4F11-9984-5422E3098999}" type="parTrans" cxnId="{639D58F2-DD21-49D5-BE4D-6732F42027EC}">
      <dgm:prSet/>
      <dgm:spPr/>
      <dgm:t>
        <a:bodyPr/>
        <a:lstStyle/>
        <a:p>
          <a:endParaRPr lang="en-US"/>
        </a:p>
      </dgm:t>
    </dgm:pt>
    <dgm:pt modelId="{D6882389-6109-4654-8C4F-748569B2435B}" type="sibTrans" cxnId="{639D58F2-DD21-49D5-BE4D-6732F42027EC}">
      <dgm:prSet/>
      <dgm:spPr/>
      <dgm:t>
        <a:bodyPr/>
        <a:lstStyle/>
        <a:p>
          <a:endParaRPr lang="en-US"/>
        </a:p>
      </dgm:t>
    </dgm:pt>
    <dgm:pt modelId="{4A9FB879-1B87-4C04-80FB-D1D721A56BB0}" type="pres">
      <dgm:prSet presAssocID="{98C7BB41-0F61-420A-8397-09AE7CF3EDEE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553ECA2-6BCA-4FF5-ABFD-63DB698F36A5}" type="pres">
      <dgm:prSet presAssocID="{C05FDE55-5728-440D-96B4-775AF8A2ED1A}" presName="centerShape" presStyleLbl="node0" presStyleIdx="0" presStyleCnt="1" custScaleX="82454" custScaleY="64876"/>
      <dgm:spPr/>
    </dgm:pt>
    <dgm:pt modelId="{5043D568-0A91-4538-BE66-3C95B12AD95B}" type="pres">
      <dgm:prSet presAssocID="{65245893-2DFE-4FF8-9210-FB6035B33222}" presName="parTrans" presStyleLbl="bgSibTrans2D1" presStyleIdx="0" presStyleCnt="3" custLinFactNeighborX="8781" custLinFactNeighborY="-4580"/>
      <dgm:spPr/>
    </dgm:pt>
    <dgm:pt modelId="{616670DD-7F4D-4D3F-A33C-CAC166E79538}" type="pres">
      <dgm:prSet presAssocID="{BBA2D856-559F-4A14-82B7-97D38F2CC502}" presName="node" presStyleLbl="node1" presStyleIdx="0" presStyleCnt="3" custScaleX="134082" custRadScaleRad="110718" custRadScaleInc="-13695">
        <dgm:presLayoutVars>
          <dgm:bulletEnabled val="1"/>
        </dgm:presLayoutVars>
      </dgm:prSet>
      <dgm:spPr/>
    </dgm:pt>
    <dgm:pt modelId="{DBD93514-4638-4937-BB32-E1DCB58975D6}" type="pres">
      <dgm:prSet presAssocID="{0B83AD50-A8E3-41EB-80D5-8380771A543D}" presName="parTrans" presStyleLbl="bgSibTrans2D1" presStyleIdx="1" presStyleCnt="3" custLinFactNeighborY="16028"/>
      <dgm:spPr/>
    </dgm:pt>
    <dgm:pt modelId="{6523A45E-FA9A-44C3-84F8-95904AFD23D4}" type="pres">
      <dgm:prSet presAssocID="{C5DB2017-048A-43B3-A739-A1033F8F0492}" presName="node" presStyleLbl="node1" presStyleIdx="1" presStyleCnt="3" custScaleX="125945">
        <dgm:presLayoutVars>
          <dgm:bulletEnabled val="1"/>
        </dgm:presLayoutVars>
      </dgm:prSet>
      <dgm:spPr/>
    </dgm:pt>
    <dgm:pt modelId="{198B5249-4D1F-443E-B758-41C77F7F906C}" type="pres">
      <dgm:prSet presAssocID="{EB64F913-BCDB-4F11-9984-5422E3098999}" presName="parTrans" presStyleLbl="bgSibTrans2D1" presStyleIdx="2" presStyleCnt="3" custLinFactNeighborX="-9692" custLinFactNeighborY="-13738"/>
      <dgm:spPr/>
    </dgm:pt>
    <dgm:pt modelId="{2406EA55-5063-4027-B5AE-D741CD3C7729}" type="pres">
      <dgm:prSet presAssocID="{C4000967-0F87-49E0-89C4-AE71A1D3E2B9}" presName="node" presStyleLbl="node1" presStyleIdx="2" presStyleCnt="3" custScaleX="129297" custRadScaleRad="108803" custRadScaleInc="15772">
        <dgm:presLayoutVars>
          <dgm:bulletEnabled val="1"/>
        </dgm:presLayoutVars>
      </dgm:prSet>
      <dgm:spPr/>
    </dgm:pt>
  </dgm:ptLst>
  <dgm:cxnLst>
    <dgm:cxn modelId="{075A4C2F-B716-498F-B7F1-D30AD5FA593D}" srcId="{C05FDE55-5728-440D-96B4-775AF8A2ED1A}" destId="{BBA2D856-559F-4A14-82B7-97D38F2CC502}" srcOrd="0" destOrd="0" parTransId="{65245893-2DFE-4FF8-9210-FB6035B33222}" sibTransId="{E164FB53-A390-4554-B4E5-4EABB5450B6B}"/>
    <dgm:cxn modelId="{0DC0E835-04CA-481D-9BDD-0C77AE2F4CFB}" srcId="{C05FDE55-5728-440D-96B4-775AF8A2ED1A}" destId="{C5DB2017-048A-43B3-A739-A1033F8F0492}" srcOrd="1" destOrd="0" parTransId="{0B83AD50-A8E3-41EB-80D5-8380771A543D}" sibTransId="{A3F496CD-C49D-4877-8CC0-05B3B86A07F6}"/>
    <dgm:cxn modelId="{28661A3D-BA9F-4BE0-B43E-DC221938E3BC}" type="presOf" srcId="{BBA2D856-559F-4A14-82B7-97D38F2CC502}" destId="{616670DD-7F4D-4D3F-A33C-CAC166E79538}" srcOrd="0" destOrd="0" presId="urn:microsoft.com/office/officeart/2005/8/layout/radial4"/>
    <dgm:cxn modelId="{7629CF49-B7BD-4355-BAAC-C4FDF2CCAA3B}" type="presOf" srcId="{C05FDE55-5728-440D-96B4-775AF8A2ED1A}" destId="{E553ECA2-6BCA-4FF5-ABFD-63DB698F36A5}" srcOrd="0" destOrd="0" presId="urn:microsoft.com/office/officeart/2005/8/layout/radial4"/>
    <dgm:cxn modelId="{7D08818D-DF03-401A-9E56-7F7610E686B4}" type="presOf" srcId="{65245893-2DFE-4FF8-9210-FB6035B33222}" destId="{5043D568-0A91-4538-BE66-3C95B12AD95B}" srcOrd="0" destOrd="0" presId="urn:microsoft.com/office/officeart/2005/8/layout/radial4"/>
    <dgm:cxn modelId="{746E8D94-EC87-4E25-BBB4-317C996D60B5}" type="presOf" srcId="{C4000967-0F87-49E0-89C4-AE71A1D3E2B9}" destId="{2406EA55-5063-4027-B5AE-D741CD3C7729}" srcOrd="0" destOrd="0" presId="urn:microsoft.com/office/officeart/2005/8/layout/radial4"/>
    <dgm:cxn modelId="{9E3947BE-5CF8-464B-A128-4B40CE8D95D4}" type="presOf" srcId="{EB64F913-BCDB-4F11-9984-5422E3098999}" destId="{198B5249-4D1F-443E-B758-41C77F7F906C}" srcOrd="0" destOrd="0" presId="urn:microsoft.com/office/officeart/2005/8/layout/radial4"/>
    <dgm:cxn modelId="{FB5E8DC4-A443-4039-9063-A2D87B8B737C}" srcId="{98C7BB41-0F61-420A-8397-09AE7CF3EDEE}" destId="{C05FDE55-5728-440D-96B4-775AF8A2ED1A}" srcOrd="0" destOrd="0" parTransId="{66430935-319B-4844-95E6-C582E580D8DA}" sibTransId="{36879497-729C-4150-8B70-2107B7540A5A}"/>
    <dgm:cxn modelId="{065081D4-668E-4E26-9AD2-19EEA3A62334}" type="presOf" srcId="{0B83AD50-A8E3-41EB-80D5-8380771A543D}" destId="{DBD93514-4638-4937-BB32-E1DCB58975D6}" srcOrd="0" destOrd="0" presId="urn:microsoft.com/office/officeart/2005/8/layout/radial4"/>
    <dgm:cxn modelId="{F2737FD9-4611-432A-AFF5-2F041E741E81}" type="presOf" srcId="{C5DB2017-048A-43B3-A739-A1033F8F0492}" destId="{6523A45E-FA9A-44C3-84F8-95904AFD23D4}" srcOrd="0" destOrd="0" presId="urn:microsoft.com/office/officeart/2005/8/layout/radial4"/>
    <dgm:cxn modelId="{639D58F2-DD21-49D5-BE4D-6732F42027EC}" srcId="{C05FDE55-5728-440D-96B4-775AF8A2ED1A}" destId="{C4000967-0F87-49E0-89C4-AE71A1D3E2B9}" srcOrd="2" destOrd="0" parTransId="{EB64F913-BCDB-4F11-9984-5422E3098999}" sibTransId="{D6882389-6109-4654-8C4F-748569B2435B}"/>
    <dgm:cxn modelId="{3AC162FF-5011-4833-894B-35A47B833638}" type="presOf" srcId="{98C7BB41-0F61-420A-8397-09AE7CF3EDEE}" destId="{4A9FB879-1B87-4C04-80FB-D1D721A56BB0}" srcOrd="0" destOrd="0" presId="urn:microsoft.com/office/officeart/2005/8/layout/radial4"/>
    <dgm:cxn modelId="{11D4B4E0-E716-476C-B0B7-07CAE2D2F663}" type="presParOf" srcId="{4A9FB879-1B87-4C04-80FB-D1D721A56BB0}" destId="{E553ECA2-6BCA-4FF5-ABFD-63DB698F36A5}" srcOrd="0" destOrd="0" presId="urn:microsoft.com/office/officeart/2005/8/layout/radial4"/>
    <dgm:cxn modelId="{F9897097-8464-482B-ABEE-D3C023AB44EE}" type="presParOf" srcId="{4A9FB879-1B87-4C04-80FB-D1D721A56BB0}" destId="{5043D568-0A91-4538-BE66-3C95B12AD95B}" srcOrd="1" destOrd="0" presId="urn:microsoft.com/office/officeart/2005/8/layout/radial4"/>
    <dgm:cxn modelId="{124C6A60-B499-4841-A960-29299EFC5650}" type="presParOf" srcId="{4A9FB879-1B87-4C04-80FB-D1D721A56BB0}" destId="{616670DD-7F4D-4D3F-A33C-CAC166E79538}" srcOrd="2" destOrd="0" presId="urn:microsoft.com/office/officeart/2005/8/layout/radial4"/>
    <dgm:cxn modelId="{811952EE-7E0E-4854-ACD0-96A0F5D87360}" type="presParOf" srcId="{4A9FB879-1B87-4C04-80FB-D1D721A56BB0}" destId="{DBD93514-4638-4937-BB32-E1DCB58975D6}" srcOrd="3" destOrd="0" presId="urn:microsoft.com/office/officeart/2005/8/layout/radial4"/>
    <dgm:cxn modelId="{6D46B2DB-917F-4BA1-9012-3930B9DDE581}" type="presParOf" srcId="{4A9FB879-1B87-4C04-80FB-D1D721A56BB0}" destId="{6523A45E-FA9A-44C3-84F8-95904AFD23D4}" srcOrd="4" destOrd="0" presId="urn:microsoft.com/office/officeart/2005/8/layout/radial4"/>
    <dgm:cxn modelId="{3DE8A2A0-E28C-47C2-8E81-37749DD3F388}" type="presParOf" srcId="{4A9FB879-1B87-4C04-80FB-D1D721A56BB0}" destId="{198B5249-4D1F-443E-B758-41C77F7F906C}" srcOrd="5" destOrd="0" presId="urn:microsoft.com/office/officeart/2005/8/layout/radial4"/>
    <dgm:cxn modelId="{A390BE94-F8B9-4FB9-8AB0-06665852C902}" type="presParOf" srcId="{4A9FB879-1B87-4C04-80FB-D1D721A56BB0}" destId="{2406EA55-5063-4027-B5AE-D741CD3C7729}" srcOrd="6" destOrd="0" presId="urn:microsoft.com/office/officeart/2005/8/layout/radial4"/>
  </dgm:cxnLst>
  <dgm:bg/>
  <dgm:whole>
    <a:ln w="57150"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53ECA2-6BCA-4FF5-ABFD-63DB698F36A5}">
      <dsp:nvSpPr>
        <dsp:cNvPr id="0" name=""/>
        <dsp:cNvSpPr/>
      </dsp:nvSpPr>
      <dsp:spPr>
        <a:xfrm>
          <a:off x="2055860" y="2807966"/>
          <a:ext cx="1432609" cy="1127197"/>
        </a:xfrm>
        <a:prstGeom prst="ellipse">
          <a:avLst/>
        </a:prstGeom>
        <a:solidFill>
          <a:schemeClr val="lt1"/>
        </a:solidFill>
        <a:ln w="15875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/>
            <a:t>Туризъм за всички</a:t>
          </a:r>
        </a:p>
      </dsp:txBody>
      <dsp:txXfrm>
        <a:off x="2265661" y="2973040"/>
        <a:ext cx="1013007" cy="797049"/>
      </dsp:txXfrm>
    </dsp:sp>
    <dsp:sp modelId="{5043D568-0A91-4538-BE66-3C95B12AD95B}">
      <dsp:nvSpPr>
        <dsp:cNvPr id="0" name=""/>
        <dsp:cNvSpPr/>
      </dsp:nvSpPr>
      <dsp:spPr>
        <a:xfrm rot="12680625">
          <a:off x="869576" y="2319865"/>
          <a:ext cx="1503110" cy="49517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6670DD-7F4D-4D3F-A33C-CAC166E79538}">
      <dsp:nvSpPr>
        <dsp:cNvPr id="0" name=""/>
        <dsp:cNvSpPr/>
      </dsp:nvSpPr>
      <dsp:spPr>
        <a:xfrm>
          <a:off x="-259304" y="1538959"/>
          <a:ext cx="2213146" cy="1320473"/>
        </a:xfrm>
        <a:prstGeom prst="roundRect">
          <a:avLst>
            <a:gd name="adj" fmla="val 10000"/>
          </a:avLst>
        </a:prstGeom>
        <a:solidFill>
          <a:schemeClr val="lt1"/>
        </a:solidFill>
        <a:ln w="15875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Достъпен туризъм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Той гарантира ползването и насладата от туризма, независимо от възможностите, статуса или състоянието на хората</a:t>
          </a:r>
          <a:endParaRPr lang="en-US" sz="1200" b="1" kern="1200" dirty="0"/>
        </a:p>
      </dsp:txBody>
      <dsp:txXfrm>
        <a:off x="-220629" y="1577634"/>
        <a:ext cx="2135796" cy="1243123"/>
      </dsp:txXfrm>
    </dsp:sp>
    <dsp:sp modelId="{DBD93514-4638-4937-BB32-E1DCB58975D6}">
      <dsp:nvSpPr>
        <dsp:cNvPr id="0" name=""/>
        <dsp:cNvSpPr/>
      </dsp:nvSpPr>
      <dsp:spPr>
        <a:xfrm rot="16200000">
          <a:off x="1928154" y="1697490"/>
          <a:ext cx="1688020" cy="49517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23A45E-FA9A-44C3-84F8-95904AFD23D4}">
      <dsp:nvSpPr>
        <dsp:cNvPr id="0" name=""/>
        <dsp:cNvSpPr/>
      </dsp:nvSpPr>
      <dsp:spPr>
        <a:xfrm>
          <a:off x="1732745" y="361464"/>
          <a:ext cx="2078837" cy="1320473"/>
        </a:xfrm>
        <a:prstGeom prst="roundRect">
          <a:avLst>
            <a:gd name="adj" fmla="val 10000"/>
          </a:avLst>
        </a:prstGeom>
        <a:solidFill>
          <a:schemeClr val="lt1"/>
        </a:solidFill>
        <a:ln w="15875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Устойчив туризъм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Той е свързан с опазването на природните и културните ресурси и благосъстоянието на общностите.</a:t>
          </a:r>
          <a:endParaRPr lang="en-US" sz="1200" b="1" kern="1200" dirty="0"/>
        </a:p>
      </dsp:txBody>
      <dsp:txXfrm>
        <a:off x="1771420" y="400139"/>
        <a:ext cx="2001487" cy="1243123"/>
      </dsp:txXfrm>
    </dsp:sp>
    <dsp:sp modelId="{198B5249-4D1F-443E-B758-41C77F7F906C}">
      <dsp:nvSpPr>
        <dsp:cNvPr id="0" name=""/>
        <dsp:cNvSpPr/>
      </dsp:nvSpPr>
      <dsp:spPr>
        <a:xfrm rot="19812294">
          <a:off x="3186466" y="2317854"/>
          <a:ext cx="1465423" cy="49517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06EA55-5063-4027-B5AE-D741CD3C7729}">
      <dsp:nvSpPr>
        <dsp:cNvPr id="0" name=""/>
        <dsp:cNvSpPr/>
      </dsp:nvSpPr>
      <dsp:spPr>
        <a:xfrm>
          <a:off x="3629977" y="1609149"/>
          <a:ext cx="2134165" cy="1320473"/>
        </a:xfrm>
        <a:prstGeom prst="roundRect">
          <a:avLst>
            <a:gd name="adj" fmla="val 10000"/>
          </a:avLst>
        </a:prstGeom>
        <a:solidFill>
          <a:schemeClr val="lt1"/>
        </a:solidFill>
        <a:ln w="15875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Социален туризъм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Целта му е да гарантира достъп до туризъм на хора с ниски доходи, семейства, възрастни хора или хора с увреждания. </a:t>
          </a:r>
          <a:endParaRPr lang="en-US" sz="1100" b="1" kern="1200" dirty="0"/>
        </a:p>
      </dsp:txBody>
      <dsp:txXfrm>
        <a:off x="3668652" y="1647824"/>
        <a:ext cx="2056815" cy="12431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64E643-84B7-4848-82AA-7ED824EA43EA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Кликнете, за да редактирате основните стилове на текста</a:t>
            </a:r>
          </a:p>
          <a:p>
            <a:pPr lvl="1"/>
            <a:r>
              <a:rPr lang="en-US"/>
              <a:t>Второ ниво</a:t>
            </a:r>
          </a:p>
          <a:p>
            <a:pPr lvl="2"/>
            <a:r>
              <a:rPr lang="en-US"/>
              <a:t>Трето ниво</a:t>
            </a:r>
          </a:p>
          <a:p>
            <a:pPr lvl="3"/>
            <a:r>
              <a:rPr lang="en-US"/>
              <a:t>Четвърто ниво</a:t>
            </a:r>
          </a:p>
          <a:p>
            <a:pPr lvl="4"/>
            <a:r>
              <a:rPr lang="en-US"/>
              <a:t>Пето ниво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24E8BF-7483-473F-908B-C79537BEF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359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Добре дошли на всички и им благодарете, че се присъединиха.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Представете се накратко, опишете ролята си и споделете опита си в областта на достъпността или туризма.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Помолете участниците да се представят накратко. Кои са те, къде работят, каква е мотивацията им да участват в този курс?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2917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Дотук обсъдихме </a:t>
            </a:r>
            <a:r>
              <a:rPr lang="en-US" b="1" i="1" dirty="0"/>
              <a:t>защо </a:t>
            </a:r>
            <a:r>
              <a:rPr lang="en-US" dirty="0"/>
              <a:t>достъпността е важна.</a:t>
            </a:r>
          </a:p>
          <a:p>
            <a:r>
              <a:rPr lang="en-US" dirty="0"/>
              <a:t>Сега преминаваме към </a:t>
            </a:r>
            <a:r>
              <a:rPr lang="en-US" b="1" i="1" dirty="0"/>
              <a:t>това как </a:t>
            </a:r>
            <a:r>
              <a:rPr lang="en-US" dirty="0"/>
              <a:t>мислим за решаването на предизвикателствата, свързани с достъпността.</a:t>
            </a:r>
          </a:p>
          <a:p>
            <a:endParaRPr lang="en-US" dirty="0"/>
          </a:p>
          <a:p>
            <a:r>
              <a:rPr lang="en-US" b="1" dirty="0"/>
              <a:t>Ако не запомните нищо друго от този модул, запомнете тези две идеи.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Универсалният модел гласи: </a:t>
            </a:r>
            <a:r>
              <a:rPr lang="ru-RU" dirty="0"/>
              <a:t>вместо </a:t>
            </a:r>
            <a:r>
              <a:rPr lang="ru-RU" dirty="0" err="1"/>
              <a:t>първо</a:t>
            </a:r>
            <a:r>
              <a:rPr lang="ru-RU" dirty="0"/>
              <a:t> да </a:t>
            </a:r>
            <a:r>
              <a:rPr lang="ru-RU" dirty="0" err="1"/>
              <a:t>създадем</a:t>
            </a:r>
            <a:r>
              <a:rPr lang="ru-RU" dirty="0"/>
              <a:t> дадена среда или услуга и след </a:t>
            </a:r>
            <a:r>
              <a:rPr lang="ru-RU" dirty="0" err="1"/>
              <a:t>това</a:t>
            </a:r>
            <a:r>
              <a:rPr lang="ru-RU" dirty="0"/>
              <a:t> да </a:t>
            </a:r>
            <a:r>
              <a:rPr lang="ru-RU" dirty="0" err="1"/>
              <a:t>добавяме</a:t>
            </a:r>
            <a:r>
              <a:rPr lang="ru-RU" dirty="0"/>
              <a:t> </a:t>
            </a:r>
            <a:r>
              <a:rPr lang="ru-RU" dirty="0" err="1"/>
              <a:t>достъпност</a:t>
            </a:r>
            <a:r>
              <a:rPr lang="ru-RU" dirty="0"/>
              <a:t> </a:t>
            </a:r>
            <a:r>
              <a:rPr lang="ru-RU" dirty="0" err="1"/>
              <a:t>като</a:t>
            </a:r>
            <a:r>
              <a:rPr lang="ru-RU" dirty="0"/>
              <a:t> </a:t>
            </a:r>
            <a:r>
              <a:rPr lang="ru-RU" dirty="0" err="1"/>
              <a:t>корекция</a:t>
            </a:r>
            <a:r>
              <a:rPr lang="ru-RU" dirty="0"/>
              <a:t>, </a:t>
            </a:r>
            <a:r>
              <a:rPr lang="ru-RU" dirty="0" err="1"/>
              <a:t>ние</a:t>
            </a:r>
            <a:r>
              <a:rPr lang="ru-RU" dirty="0"/>
              <a:t> </a:t>
            </a:r>
            <a:r>
              <a:rPr lang="ru-RU" b="1" dirty="0" err="1"/>
              <a:t>проектираме</a:t>
            </a:r>
            <a:r>
              <a:rPr lang="ru-RU" b="1" dirty="0"/>
              <a:t> </a:t>
            </a:r>
            <a:r>
              <a:rPr lang="ru-RU" b="1" dirty="0" err="1"/>
              <a:t>приобщаващо</a:t>
            </a:r>
            <a:r>
              <a:rPr lang="ru-RU" b="1" dirty="0"/>
              <a:t> </a:t>
            </a:r>
            <a:r>
              <a:rPr lang="ru-RU" b="1" dirty="0" err="1"/>
              <a:t>още</a:t>
            </a:r>
            <a:r>
              <a:rPr lang="ru-RU" b="1" dirty="0"/>
              <a:t> от </a:t>
            </a:r>
            <a:r>
              <a:rPr lang="ru-RU" b="1" dirty="0" err="1"/>
              <a:t>самото</a:t>
            </a:r>
            <a:r>
              <a:rPr lang="ru-RU" b="1" dirty="0"/>
              <a:t> начало</a:t>
            </a:r>
            <a:r>
              <a:rPr lang="ru-RU" dirty="0"/>
              <a:t>.</a:t>
            </a:r>
            <a:r>
              <a:rPr lang="en-US" dirty="0"/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Използвайте </a:t>
            </a:r>
            <a:r>
              <a:rPr lang="en-US" b="1" dirty="0"/>
              <a:t>пример</a:t>
            </a:r>
            <a:r>
              <a:rPr lang="en-US" dirty="0"/>
              <a:t>: стълбище плюс странична рампа срещу един вход без стъпала, използван от всички.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="1" dirty="0"/>
              <a:t>Подчертайте достойнството: </a:t>
            </a:r>
            <a:r>
              <a:rPr lang="en-US" dirty="0"/>
              <a:t>Отделните входове или специалните маршрути могат неволно да стигматизират посетителите.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Универсалният дизайн </a:t>
            </a:r>
            <a:r>
              <a:rPr lang="en-US" b="1" i="1" dirty="0"/>
              <a:t>не </a:t>
            </a:r>
            <a:r>
              <a:rPr lang="en-US" dirty="0"/>
              <a:t>означава, че едно решение е подходящо за абсолютно всички, а </a:t>
            </a:r>
            <a:r>
              <a:rPr lang="en-US" b="1" dirty="0"/>
              <a:t>означава да се намали изключването колкото е възможно.</a:t>
            </a:r>
          </a:p>
          <a:p>
            <a:endParaRPr lang="en-US" dirty="0"/>
          </a:p>
          <a:p>
            <a:r>
              <a:rPr lang="en-US" dirty="0"/>
              <a:t>Представете социалния модел като </a:t>
            </a:r>
            <a:r>
              <a:rPr lang="en-US" b="1" dirty="0"/>
              <a:t>промяна в мисленето</a:t>
            </a:r>
            <a:r>
              <a:rPr lang="en-US" dirty="0"/>
              <a:t>. </a:t>
            </a:r>
            <a:r>
              <a:rPr lang="en-US" b="1" dirty="0"/>
              <a:t>Социалният модел: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Насърчава решаването на проблеми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Дава възможност на професионалистите в туризма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Подчертава важността на нагласите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Прави достъпността постижима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8659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Има седем формални принципа, но </a:t>
            </a:r>
            <a:r>
              <a:rPr lang="en-US" b="1" dirty="0"/>
              <a:t>не е необходимо да ги запомняте</a:t>
            </a:r>
            <a:r>
              <a:rPr lang="en-US" dirty="0"/>
              <a:t>.</a:t>
            </a:r>
          </a:p>
          <a:p>
            <a:r>
              <a:rPr lang="en-US" dirty="0"/>
              <a:t>Важното е, че те </a:t>
            </a:r>
            <a:r>
              <a:rPr lang="en-US" b="1" dirty="0"/>
              <a:t>помагат на дизайнерите и доставчиците на услуги </a:t>
            </a:r>
            <a:r>
              <a:rPr lang="en-US" dirty="0"/>
              <a:t>да задават по-добри въпроси.</a:t>
            </a:r>
          </a:p>
          <a:p>
            <a:r>
              <a:rPr lang="en-US" b="1" dirty="0"/>
              <a:t>Примери: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„Разбираема ли е тази информация без обяснение?“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„Изисква ли това ненужно физическо усилие?“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„Могат ли хората да използват това по различни начини?“</a:t>
            </a:r>
          </a:p>
          <a:p>
            <a:endParaRPr lang="en-US" dirty="0"/>
          </a:p>
          <a:p>
            <a:r>
              <a:rPr lang="en-US" dirty="0"/>
              <a:t>В </a:t>
            </a:r>
            <a:r>
              <a:rPr lang="en-US" b="1" dirty="0"/>
              <a:t>областта на културата и културното наследство </a:t>
            </a:r>
            <a:r>
              <a:rPr lang="en-US" dirty="0"/>
              <a:t>универсалният дизайн може да включва: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Мултисензорни изложби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bg-BG" dirty="0"/>
              <a:t>Приобщаващи</a:t>
            </a:r>
            <a:r>
              <a:rPr lang="en-US" dirty="0"/>
              <a:t> маршрути за обиколки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Ясна ориентация и указания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Достъпни уебсайтове и системи за резервации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Интегрирани решения за достъпност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6782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Достъпността не е универсална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Хората имат различни нужди по отношение на достъпността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Препятствията варират в зависимост от личността и контекста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Много решения за достъпност са от полза за различни групи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Осъзнаването е първата стъпка към приобщаването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5224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Уточнете, че </a:t>
            </a:r>
            <a:r>
              <a:rPr lang="en-US" b="1" dirty="0"/>
              <a:t>уврежданията на подвижността включват: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Хора, ползващи инвалидни колички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Хора, които използват патерици или проходилки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По-възрастни посетители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Хора, които могат да ходят, но не на дълги разстояния</a:t>
            </a:r>
          </a:p>
          <a:p>
            <a:endParaRPr lang="en-US" dirty="0"/>
          </a:p>
          <a:p>
            <a:r>
              <a:rPr lang="en-US" b="1" dirty="0"/>
              <a:t>Препятствията, свързани с мобилността, </a:t>
            </a:r>
            <a:r>
              <a:rPr lang="en-US" dirty="0"/>
              <a:t>често включват: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Стъпала или промени в нивото без алтернативи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Тесни врати или тесни пространства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Дълги разстояния за ходене или неравни повърхности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Липса на места за сядане или достъпни тоалетни</a:t>
            </a:r>
          </a:p>
          <a:p>
            <a:endParaRPr lang="en-US" dirty="0"/>
          </a:p>
          <a:p>
            <a:r>
              <a:rPr lang="en-US" b="1" dirty="0"/>
              <a:t>Дайте примери: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Места за сядане на всеки няколко стаи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Ясно обозначени маршрути без стъпала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Достъпни места за слизане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2779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Зрителните увреждания включват: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Слепота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Слабо зрение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Частично зрение</a:t>
            </a:r>
          </a:p>
          <a:p>
            <a:endParaRPr lang="en-US" dirty="0"/>
          </a:p>
          <a:p>
            <a:r>
              <a:rPr lang="en-US" b="1" dirty="0"/>
              <a:t>Чести пречки </a:t>
            </a:r>
            <a:r>
              <a:rPr lang="en-US" dirty="0"/>
              <a:t>за посетители със зрителни увреждания: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Информация, представена само визуално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Слаб контраст или малък шрифт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Липса на ориентационни знаци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Неочаквани препятствия по пътеките</a:t>
            </a:r>
          </a:p>
          <a:p>
            <a:r>
              <a:rPr lang="en-US" dirty="0"/>
              <a:t>Достъпността на информацията е от съществено значение</a:t>
            </a:r>
          </a:p>
          <a:p>
            <a:endParaRPr lang="en-US" dirty="0"/>
          </a:p>
          <a:p>
            <a:r>
              <a:rPr lang="en-US" dirty="0"/>
              <a:t>Обяснете добрите практики: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Аудиоописания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Материали с едър шрифт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Тактилни карти или модели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Ясно осветление и контраст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150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Уврежданията на слуха </a:t>
            </a:r>
            <a:r>
              <a:rPr lang="en-US" dirty="0"/>
              <a:t>включват: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Посетители с увреден слух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Посетители с увреден слух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Хора, които разчитат на слухови апарати или кохлеарни импланти</a:t>
            </a:r>
          </a:p>
          <a:p>
            <a:endParaRPr lang="en-US" dirty="0"/>
          </a:p>
          <a:p>
            <a:r>
              <a:rPr lang="en-US" b="1" dirty="0"/>
              <a:t>Чести пречки </a:t>
            </a:r>
            <a:r>
              <a:rPr lang="en-US" dirty="0"/>
              <a:t>за глухи и слабочуващи посетители: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Екскурзии или съобщения само с аудио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Липса на субтитри или транскрипции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Лоша видимост за четене по устните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Липса на визуална информация за спешни случаи</a:t>
            </a:r>
          </a:p>
          <a:p>
            <a:r>
              <a:rPr lang="en-US" dirty="0"/>
              <a:t>Визуалните алтернативи са от решаващо значение</a:t>
            </a:r>
          </a:p>
          <a:p>
            <a:endParaRPr lang="en-US" dirty="0"/>
          </a:p>
          <a:p>
            <a:r>
              <a:rPr lang="en-US" dirty="0"/>
              <a:t>Подчертаване на </a:t>
            </a:r>
            <a:r>
              <a:rPr lang="en-US" b="1" dirty="0"/>
              <a:t>добрите практики: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Субтитри във видеоклиповете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Писмени резюмета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Ясни визуални предупреждения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Гледайте човека в очите, когато говорите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Наблягане на безопасността: </a:t>
            </a:r>
            <a:r>
              <a:rPr lang="en-US" dirty="0"/>
              <a:t>Информацията за спешни случаи </a:t>
            </a:r>
            <a:r>
              <a:rPr lang="en-US" b="1" dirty="0"/>
              <a:t>никога</a:t>
            </a:r>
            <a:r>
              <a:rPr lang="en-US" dirty="0"/>
              <a:t> не трябва да бъде само в аудио формат.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8274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Обяснете, че </a:t>
            </a:r>
            <a:r>
              <a:rPr lang="en-US" b="1" dirty="0"/>
              <a:t>тази група включва</a:t>
            </a:r>
            <a:r>
              <a:rPr lang="en-US" dirty="0"/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Хора с интелектуални увреждания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Хора с аутизъм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Хора с деменция или мозъчни увреждания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Хора с увреждания</a:t>
            </a:r>
          </a:p>
          <a:p>
            <a:endParaRPr lang="en-US" dirty="0"/>
          </a:p>
          <a:p>
            <a:r>
              <a:rPr lang="en-US" b="1" dirty="0"/>
              <a:t>Пречките </a:t>
            </a:r>
            <a:r>
              <a:rPr lang="en-US" dirty="0"/>
              <a:t>могат да включват: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Сложен език или дълги обяснения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Пренасищане с информация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Пренаселени, шумни или ярко осветени среди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Неясна структура или очаквания</a:t>
            </a:r>
          </a:p>
          <a:p>
            <a:r>
              <a:rPr lang="en-US" dirty="0"/>
              <a:t>Яснотата, спокойствието и предвидимостта помагат</a:t>
            </a:r>
          </a:p>
          <a:p>
            <a:endParaRPr lang="en-US" dirty="0"/>
          </a:p>
          <a:p>
            <a:r>
              <a:rPr lang="en-US" dirty="0"/>
              <a:t>Тези посетители </a:t>
            </a:r>
            <a:r>
              <a:rPr lang="en-US" b="1" dirty="0"/>
              <a:t>често</a:t>
            </a:r>
            <a:r>
              <a:rPr lang="en-US" dirty="0"/>
              <a:t> биват </a:t>
            </a:r>
            <a:r>
              <a:rPr lang="en-US" b="1" dirty="0"/>
              <a:t>изключвани неволно </a:t>
            </a:r>
            <a:r>
              <a:rPr lang="en-US" dirty="0"/>
              <a:t>чрез: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Жаргон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Бързи обиколки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Сензорно претоварване</a:t>
            </a:r>
          </a:p>
          <a:p>
            <a:endParaRPr lang="en-US" dirty="0"/>
          </a:p>
          <a:p>
            <a:r>
              <a:rPr lang="en-US" b="1" dirty="0"/>
              <a:t>Обяснете добрите практики: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Прост език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Визуални помощни средства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Тихи пространства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Времеви интервали, подходящи за сетивните нужди</a:t>
            </a:r>
          </a:p>
          <a:p>
            <a:endParaRPr lang="en-US" dirty="0"/>
          </a:p>
          <a:p>
            <a:r>
              <a:rPr lang="en-US" b="1" dirty="0"/>
              <a:t>Ключово послание: </a:t>
            </a:r>
            <a:r>
              <a:rPr lang="en-US" dirty="0"/>
              <a:t>„Достъпността не означава опростяване – а яснота.“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6684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Много посетители никога няма да споменат, че имат увреждане.</a:t>
            </a:r>
            <a:br>
              <a:rPr lang="en-US" dirty="0"/>
            </a:br>
            <a:r>
              <a:rPr lang="en-US" dirty="0"/>
              <a:t>Те може просто да изглеждат уморени, тревожни или претоварени.</a:t>
            </a:r>
          </a:p>
          <a:p>
            <a:endParaRPr lang="en-US" dirty="0"/>
          </a:p>
          <a:p>
            <a:r>
              <a:rPr lang="en-US" dirty="0"/>
              <a:t>Дайте примери: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Някой, който се нуждае от чести почивки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Някой, който напуска стаята внезапно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Някой, който избягва тълпите или шума</a:t>
            </a:r>
          </a:p>
          <a:p>
            <a:endParaRPr lang="en-US" dirty="0"/>
          </a:p>
          <a:p>
            <a:r>
              <a:rPr lang="en-US" dirty="0"/>
              <a:t>* 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Фибромиалгия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хронично заболяване, характеризиращо се с широко разпространена болка и други симптоми като умора, мускулна скованост и безсъние.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2992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Примери</a:t>
            </a:r>
            <a:r>
              <a:rPr lang="en-US" dirty="0"/>
              <a:t> за употреба</a:t>
            </a:r>
            <a:r>
              <a:rPr lang="en-US" b="1" dirty="0"/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Приветлив персонал, който предлага алтернативи, когато асансьорът не работи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Персонал, който избягва зрителния контакт или говори само с придружителите</a:t>
            </a:r>
          </a:p>
          <a:p>
            <a:endParaRPr lang="en-US" dirty="0"/>
          </a:p>
          <a:p>
            <a:r>
              <a:rPr lang="en-US" dirty="0"/>
              <a:t>Подчертайте:</a:t>
            </a:r>
          </a:p>
          <a:p>
            <a:r>
              <a:rPr lang="en-US" b="1" dirty="0"/>
              <a:t>Достъпността се проявява в ежедневните взаимодействия – поздрави, тон на гласа, готовност да се помогне.</a:t>
            </a:r>
          </a:p>
          <a:p>
            <a:endParaRPr lang="en-US" dirty="0"/>
          </a:p>
          <a:p>
            <a:r>
              <a:rPr lang="en-US" dirty="0"/>
              <a:t>Ключово послание:</a:t>
            </a:r>
            <a:br>
              <a:rPr lang="en-US" dirty="0"/>
            </a:br>
            <a:r>
              <a:rPr lang="en-US" b="1" dirty="0"/>
              <a:t>„Нагласата може да премахне или създаде бариери за секунди.“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1367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Уважение и любезност преди всичко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Отнасяйте се към посетителите с увреждания по същия начин, по който бихте се отнасяли към всеки друг гост – с уважение, търпение и искрена учтивост. Говорете директно с човека, използвайте нормален тон и не забравяйте, че увреждането не определя интересите или личността му.</a:t>
            </a:r>
          </a:p>
          <a:p>
            <a:r>
              <a:rPr lang="en-US" b="1" dirty="0"/>
              <a:t>Попитайте, преди да помогнете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Никога не предполагайте, че е необходима помощ. Простото „Мога ли да ви помогна?“ зачита независимостта и гарантира, че помощта е желана, преди да се намесите или да докоснете лични вещи.</a:t>
            </a:r>
          </a:p>
          <a:p>
            <a:r>
              <a:rPr lang="en-US" b="1" dirty="0"/>
              <a:t>Слушайте и се доверявайте на посетителя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Посетителите са експертите по отношение на собствените си нужди. Ако ви кажат какво работи и какво не, вярвайте им и следвайте указанията им.</a:t>
            </a:r>
          </a:p>
          <a:p>
            <a:r>
              <a:rPr lang="en-US" b="1" dirty="0"/>
              <a:t>Използвайте подходящ език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Избирайте уважителен, неутрален език, който поставя човека на първо място и избягва остарели или негативни термини. Когато не сте сигурни, фокусирайте се върху услугата или настаняването, вместо да поставяте етикети на човека.</a:t>
            </a:r>
          </a:p>
          <a:p>
            <a:r>
              <a:rPr lang="en-US" b="1" dirty="0"/>
              <a:t>Бъдете търпеливи и внимателни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Някои гости може да се нуждаят от повече време, за да общуват или да преминат през преживяването. Като останете спокойни, слушате внимателно и не бързате, изпращате ясно послание, че те са добре дошли.</a:t>
            </a:r>
          </a:p>
          <a:p>
            <a:r>
              <a:rPr lang="en-US" b="1" dirty="0"/>
              <a:t>Осигурете приветлива атмосфера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Още от самото начало дайте да се разбере на посетителите, че достъпността се очаква и се подкрепя. Малките, естествени жестове на приобщаване помагат на гостите да се чувстват като част от общността, а не като изключение.</a:t>
            </a:r>
          </a:p>
          <a:p>
            <a:r>
              <a:rPr lang="en-US" b="1" dirty="0"/>
              <a:t>Запознайте се с правилата за поведение при конкретни взаимодействия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Основните правила на етикета са важни, като например да не се опирате на инвалидни колички, да гледате хората, които четат по устните, и да питате, преди да предложите физическа помощ. Тези малки действия правят взаимодействията по-удобни и уважителни.</a:t>
            </a:r>
          </a:p>
          <a:p>
            <a:r>
              <a:rPr lang="en-US" b="1" dirty="0"/>
              <a:t>Останете позитивни и спокойни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Когато нещата не вървят по план, запазете спокойствие и се фокусирайте върху решенията, а не върху проблема. Отнасяйте се към приспособяването като към нормална част от деня, така че никой да не се чувства като тежест.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6395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Обяснете, че тази първа сесия от </a:t>
            </a:r>
            <a:r>
              <a:rPr lang="en-US" b="1" dirty="0" err="1"/>
              <a:t>програмата</a:t>
            </a:r>
            <a:r>
              <a:rPr lang="en-US" b="1" dirty="0"/>
              <a:t> за обучение на обучители TACT </a:t>
            </a:r>
            <a:r>
              <a:rPr lang="en-US" dirty="0"/>
              <a:t>означава: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Участниците не са само обучаващи се,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а бъдещи </a:t>
            </a:r>
            <a:r>
              <a:rPr lang="en-US" b="1" dirty="0"/>
              <a:t>мултипликатори, </a:t>
            </a:r>
            <a:r>
              <a:rPr lang="en-US" dirty="0"/>
              <a:t>които ще обучават другите.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Определете очакванията: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Това е </a:t>
            </a:r>
            <a:r>
              <a:rPr lang="en-US" b="1" dirty="0"/>
              <a:t>интерактивна онлайн сесия</a:t>
            </a:r>
            <a:r>
              <a:rPr lang="en-US" dirty="0"/>
              <a:t>, а не лекция.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Участието, размисълът и дискусията са от съществено значение.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От никого не се очаква да бъде експерт – ученето става заедно.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2340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Например</a:t>
            </a:r>
            <a:r>
              <a:rPr lang="en-GB" b="1" dirty="0"/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няма проблем да споменете дискретно на незрящ посетител, че имате тактилни експонати за него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но няма нужда да обявявате пред цялата група: „Имаме незрящ човек, така че всички изчакайте, докато направя това“ и т.н.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Включването работи най-добре, когато е безпроблемно интегрирано.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Нагласата е заразна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Ако персоналът и екскурзоводите подхождат към достъпността с позитивизъм и като към нещо нормално, другите посетители ще последват този пример и общата атмосфера ще стане по-инклузивна.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Няма нищо лошо в това да не сте експерт по всякакви увреждания. Ако не сте сигурни как да помогнете на някого,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попитайте го учтиво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Например: „Има ли нещо, което мога да направя, за да ви е по-удобно?“ или „Кажете ми, ако имате нужда от помощ, с удоволствие ще ви помогна.“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704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Обяснете </a:t>
            </a:r>
            <a:r>
              <a:rPr lang="en-US" b="1" dirty="0"/>
              <a:t>ЗАЩО ТОЗИ МОДУЛ Е ВАЖЕН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Културният туризъм трябва да бъде удоволствие, а не мъчение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Много посетители все още се сблъскват с препятствия, които могат да бъдат избегнати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Достъпността е свързана с достойнство, участие и качествени преживявания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Туризмът и културата трябва да бъдат обогатяващи и приятни. Въпреки това за много хора посещението на музей или обект на културното наследство е стресиращо, изтощително или </a:t>
            </a:r>
            <a:r>
              <a:rPr lang="en-US" dirty="0" err="1"/>
              <a:t>дори</a:t>
            </a:r>
            <a:r>
              <a:rPr lang="en-US" dirty="0"/>
              <a:t> </a:t>
            </a:r>
            <a:r>
              <a:rPr lang="en-US" dirty="0" err="1"/>
              <a:t>невъзможно</a:t>
            </a:r>
            <a:r>
              <a:rPr lang="bg-BG" dirty="0"/>
              <a:t>,</a:t>
            </a:r>
            <a:r>
              <a:rPr lang="en-US" dirty="0"/>
              <a:t> поради препятствия, които биха могли да бъдат избегнати.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Подчертайте:</a:t>
            </a:r>
            <a:br>
              <a:rPr lang="en-US" dirty="0"/>
            </a:br>
            <a:r>
              <a:rPr lang="en-US" dirty="0"/>
              <a:t>Достъпността </a:t>
            </a:r>
            <a:r>
              <a:rPr lang="en-US" b="1" dirty="0"/>
              <a:t>не</a:t>
            </a:r>
            <a:r>
              <a:rPr lang="en-US" dirty="0"/>
              <a:t> е </a:t>
            </a:r>
            <a:r>
              <a:rPr lang="en-US" b="1" dirty="0"/>
              <a:t>свързана с перфекционизъм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Тя се отнася до </a:t>
            </a:r>
            <a:r>
              <a:rPr lang="en-US" b="1" dirty="0"/>
              <a:t>намаляване на ненужните бариери </a:t>
            </a:r>
            <a:r>
              <a:rPr lang="en-US" dirty="0"/>
              <a:t>и гарантиране, </a:t>
            </a:r>
            <a:r>
              <a:rPr lang="en-US" dirty="0" err="1"/>
              <a:t>че</a:t>
            </a:r>
            <a:r>
              <a:rPr lang="en-US" dirty="0"/>
              <a:t> </a:t>
            </a:r>
            <a:r>
              <a:rPr lang="bg-BG" dirty="0"/>
              <a:t>към </a:t>
            </a:r>
            <a:r>
              <a:rPr lang="en-US" dirty="0" err="1"/>
              <a:t>хората</a:t>
            </a:r>
            <a:r>
              <a:rPr lang="en-US" dirty="0"/>
              <a:t> </a:t>
            </a:r>
            <a:r>
              <a:rPr lang="en-US" dirty="0" err="1"/>
              <a:t>се</a:t>
            </a:r>
            <a:r>
              <a:rPr lang="en-US" dirty="0"/>
              <a:t> </a:t>
            </a:r>
            <a:r>
              <a:rPr lang="bg-BG" b="1" dirty="0"/>
              <a:t>отнасят</a:t>
            </a:r>
            <a:r>
              <a:rPr lang="en-US" b="1" dirty="0"/>
              <a:t> с достойнство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5454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Този модул е насочен </a:t>
            </a:r>
            <a:r>
              <a:rPr lang="en-US" dirty="0" err="1"/>
              <a:t>към</a:t>
            </a:r>
            <a:r>
              <a:rPr lang="en-US" dirty="0"/>
              <a:t> </a:t>
            </a:r>
            <a:r>
              <a:rPr lang="ru-RU" b="1" dirty="0" err="1"/>
              <a:t>изграждане</a:t>
            </a:r>
            <a:r>
              <a:rPr lang="ru-RU" b="1" dirty="0"/>
              <a:t> на общо </a:t>
            </a:r>
            <a:r>
              <a:rPr lang="ru-RU" b="1" dirty="0" err="1"/>
              <a:t>разбиране</a:t>
            </a:r>
            <a:r>
              <a:rPr lang="ru-RU" b="1" dirty="0"/>
              <a:t> и начин на </a:t>
            </a:r>
            <a:r>
              <a:rPr lang="ru-RU" b="1" dirty="0" err="1"/>
              <a:t>мислене</a:t>
            </a:r>
            <a:r>
              <a:rPr lang="en-US" dirty="0"/>
              <a:t>.</a:t>
            </a:r>
            <a:br>
              <a:rPr lang="en-US" dirty="0"/>
            </a:br>
            <a:r>
              <a:rPr lang="ru-RU" dirty="0"/>
              <a:t>Той все </a:t>
            </a:r>
            <a:r>
              <a:rPr lang="ru-RU" dirty="0" err="1"/>
              <a:t>още</a:t>
            </a:r>
            <a:r>
              <a:rPr lang="ru-RU" dirty="0"/>
              <a:t> не се </a:t>
            </a:r>
            <a:r>
              <a:rPr lang="ru-RU" dirty="0" err="1"/>
              <a:t>фокусира</a:t>
            </a:r>
            <a:r>
              <a:rPr lang="ru-RU" dirty="0"/>
              <a:t> </a:t>
            </a:r>
            <a:r>
              <a:rPr lang="ru-RU" dirty="0" err="1"/>
              <a:t>върху</a:t>
            </a:r>
            <a:r>
              <a:rPr lang="ru-RU" dirty="0"/>
              <a:t> технически </a:t>
            </a:r>
            <a:r>
              <a:rPr lang="ru-RU" dirty="0" err="1"/>
              <a:t>стандарти</a:t>
            </a:r>
            <a:r>
              <a:rPr lang="ru-RU" dirty="0"/>
              <a:t> или </a:t>
            </a:r>
            <a:r>
              <a:rPr lang="ru-RU" dirty="0" err="1"/>
              <a:t>одити</a:t>
            </a:r>
            <a:r>
              <a:rPr lang="ru-RU" dirty="0"/>
              <a:t> – те  </a:t>
            </a:r>
            <a:r>
              <a:rPr lang="ru-RU" dirty="0" err="1"/>
              <a:t>щуе</a:t>
            </a:r>
            <a:r>
              <a:rPr lang="ru-RU" dirty="0"/>
              <a:t> се </a:t>
            </a:r>
            <a:r>
              <a:rPr lang="ru-RU" dirty="0" err="1"/>
              <a:t>разглеждат</a:t>
            </a:r>
            <a:r>
              <a:rPr lang="ru-RU" dirty="0"/>
              <a:t> в </a:t>
            </a:r>
            <a:r>
              <a:rPr lang="ru-RU" dirty="0" err="1"/>
              <a:t>следващите</a:t>
            </a:r>
            <a:r>
              <a:rPr lang="ru-RU" dirty="0"/>
              <a:t> модули.</a:t>
            </a:r>
            <a:r>
              <a:rPr lang="en-US" dirty="0"/>
              <a:t>о.</a:t>
            </a:r>
          </a:p>
          <a:p>
            <a:endParaRPr lang="en-US" dirty="0"/>
          </a:p>
          <a:p>
            <a:r>
              <a:rPr lang="bg-BG" dirty="0"/>
              <a:t>Поставете специален акцент върху:</a:t>
            </a:r>
            <a:r>
              <a:rPr lang="en-US" dirty="0"/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Разбиране</a:t>
            </a:r>
            <a:r>
              <a:rPr lang="bg-BG" dirty="0"/>
              <a:t>то</a:t>
            </a:r>
            <a:r>
              <a:rPr lang="en-US" dirty="0"/>
              <a:t> </a:t>
            </a:r>
            <a:r>
              <a:rPr lang="en-US" i="1" dirty="0"/>
              <a:t>защо </a:t>
            </a:r>
            <a:r>
              <a:rPr lang="en-US" dirty="0"/>
              <a:t>достъпността е важна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Промяната на нагласите и </a:t>
            </a:r>
            <a:r>
              <a:rPr lang="bg-BG" dirty="0"/>
              <a:t>гледните точки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Изграждане на увереност при общуването с посетители с увреждания</a:t>
            </a:r>
          </a:p>
          <a:p>
            <a:endParaRPr lang="en-US" dirty="0"/>
          </a:p>
          <a:p>
            <a:r>
              <a:rPr lang="en-US" b="1" dirty="0"/>
              <a:t>„Тези цели са и </a:t>
            </a:r>
            <a:r>
              <a:rPr lang="bg-BG" b="1" dirty="0"/>
              <a:t>основните резултати</a:t>
            </a:r>
            <a:r>
              <a:rPr lang="en-US" b="1" dirty="0"/>
              <a:t>, което </a:t>
            </a:r>
            <a:r>
              <a:rPr lang="en-US" b="1" i="1" dirty="0"/>
              <a:t>вашите </a:t>
            </a:r>
            <a:r>
              <a:rPr lang="en-US" b="1" i="1" dirty="0" err="1"/>
              <a:t>бъдещи</a:t>
            </a:r>
            <a:r>
              <a:rPr lang="en-US" b="1" i="1" dirty="0"/>
              <a:t> </a:t>
            </a:r>
            <a:r>
              <a:rPr lang="bg-BG" b="1" i="1" dirty="0"/>
              <a:t>обучаеми</a:t>
            </a:r>
            <a:r>
              <a:rPr lang="en-US" b="1" i="1" dirty="0"/>
              <a:t> </a:t>
            </a:r>
            <a:r>
              <a:rPr lang="en-US" b="1" dirty="0"/>
              <a:t>трябва </a:t>
            </a:r>
            <a:r>
              <a:rPr lang="en-US" b="1" dirty="0" err="1"/>
              <a:t>да</a:t>
            </a:r>
            <a:r>
              <a:rPr lang="en-US" b="1" dirty="0"/>
              <a:t> </a:t>
            </a:r>
            <a:r>
              <a:rPr lang="bg-BG" b="1" dirty="0"/>
              <a:t>постигнат благодарение на </a:t>
            </a:r>
            <a:r>
              <a:rPr lang="en-US" b="1" dirty="0" err="1"/>
              <a:t>този</a:t>
            </a:r>
            <a:r>
              <a:rPr lang="en-US" b="1" dirty="0"/>
              <a:t> модул.“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0858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Съществуват много определения за достъпния туризъм, които са се променили с течение на времето: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Обединените нации описват достъпния туризъм като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„непрекъснати усилия за осигуряване на достъп до туристически дестинации, продукти и услуги за всички хора, независимо от техните физически ограничения, увреждания или възраст“</a:t>
            </a:r>
          </a:p>
          <a:p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Друго, по-конкретно определение гласи, че достъпният туризъм е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„туризъм и пътуване, достъпни за всички хора, независимо дали имат увреждания или не, </a:t>
            </a:r>
            <a:r>
              <a:rPr lang="ru-R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включително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хора с </a:t>
            </a:r>
            <a:r>
              <a:rPr lang="ru-R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двигателни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слухови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зрителни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когнитивни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интелектуални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</a:t>
            </a:r>
            <a:r>
              <a:rPr lang="ru-R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психосоциални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увреждания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възрастни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хора и хора с </a:t>
            </a:r>
            <a:r>
              <a:rPr lang="ru-R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временни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затруднения“.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“. (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Декларация от Такаяма)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„Туризъм за всички“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първоначално беше дефиниран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като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форма на </a:t>
            </a:r>
            <a:r>
              <a:rPr lang="ru-R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туризъм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която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планира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проектира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</a:t>
            </a:r>
            <a:r>
              <a:rPr lang="ru-R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развива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туристически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дейности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за </a:t>
            </a:r>
            <a:r>
              <a:rPr lang="ru-R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свободното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време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така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че те да </a:t>
            </a:r>
            <a:r>
              <a:rPr lang="ru-R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могат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да </a:t>
            </a:r>
            <a:r>
              <a:rPr lang="ru-R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бъдат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ползвани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от </a:t>
            </a:r>
            <a:r>
              <a:rPr lang="ru-R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всички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хора независимо от </a:t>
            </a:r>
            <a:r>
              <a:rPr lang="ru-R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техните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физически, </a:t>
            </a:r>
            <a:r>
              <a:rPr lang="ru-R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социални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или </a:t>
            </a:r>
            <a:r>
              <a:rPr lang="ru-R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културни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особености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“.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Оттогава той еволюира и терминът вече обхваща устойчив туризъм, в допълнение към достъпен туризъм и социален туризъм.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Бейкър, М. (1989), Туризъм за всички: Доклад на работната група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9170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Защо е важно да се подобрява достъпността?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Много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повече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пътуващи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имат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нужда от </a:t>
            </a:r>
            <a:r>
              <a:rPr lang="ru-R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достъпна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среда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отколкото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повечето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хора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предполагат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Приблизително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един милиард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души по света страдат от някакъв вид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увреждане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bg-B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Приблизително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един </a:t>
            </a:r>
            <a:r>
              <a:rPr lang="ru-R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милиард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души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 света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живеят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някакъв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вид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увреждане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Ако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включим </a:t>
            </a:r>
            <a:r>
              <a:rPr lang="ru-R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възрастни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хора, родители с </a:t>
            </a:r>
            <a:r>
              <a:rPr lang="ru-R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деца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</a:t>
            </a:r>
            <a:r>
              <a:rPr lang="ru-R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други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групи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броят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пътуващите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които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могат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да се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възползват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от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достъпни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услуги и среда, е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още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по-голям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Липсата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 </a:t>
            </a:r>
            <a:r>
              <a:rPr lang="ru-R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разбиране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или </a:t>
            </a:r>
            <a:r>
              <a:rPr lang="ru-R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информираност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за </a:t>
            </a:r>
            <a:r>
              <a:rPr lang="ru-R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реалните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потребности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често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води до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погрешното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убеждение сред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туристически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организации и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бизнеси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че не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могат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да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посрещнат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всички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посетители.</a:t>
            </a:r>
          </a:p>
          <a:p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Ето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някои основани на факти опровержения на редица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разпространени погрешни представи</a:t>
            </a:r>
          </a:p>
          <a:p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Осигуряването на достъпност в културния туризъм е важно по няколко причини. Тези причини се разделят на две категории: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защита на правата и приобщаването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и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осъзнаване на ползите и възможностите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(„бизнес аргументът“).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Ще разгледаме и двете.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8406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Достъпността не е само технически въпрос – тя е въпрос на човешки права.</a:t>
            </a:r>
            <a:endParaRPr lang="en-GB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Ако съществува бариера, която пречи на някого да влезе в сграда, да участва в екскурзия или да ползва услуга поради увреждането си,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това не е просто неудобство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Това е изключване.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 изключването има реални последствия за независимостта, самочувствието и качеството на живот на човека.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Член 30 от Конвенцията за правата на хората с увреждания (CRPD) изрично потвърждава правото на хората с увреждания да се наслаждават на </a:t>
            </a:r>
            <a:r>
              <a:rPr lang="en-GB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културния живот, отдиха, свободното време и туризма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точно както всеки друг.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Това означава, че от правителствата и институциите се очаква да премахнат бариерите и да приемат мерки, така че посещението на обект на културното наследство или участието в екскурзия да не е рядка привилегия за хората с увреждания, а нормална възможност.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Важно съобщение за обучителите: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Достъпността </a:t>
            </a:r>
            <a:r>
              <a:rPr lang="en-US" b="1" dirty="0"/>
              <a:t>не</a:t>
            </a:r>
            <a:r>
              <a:rPr lang="en-US" dirty="0"/>
              <a:t> е </a:t>
            </a:r>
            <a:r>
              <a:rPr lang="en-US" b="1" dirty="0"/>
              <a:t>благотворителност</a:t>
            </a:r>
            <a:r>
              <a:rPr lang="en-US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Това е </a:t>
            </a:r>
            <a:r>
              <a:rPr lang="en-US" b="1" dirty="0"/>
              <a:t>правно и морално задължение</a:t>
            </a:r>
            <a:r>
              <a:rPr lang="en-US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Барьерите водят до </a:t>
            </a:r>
            <a:r>
              <a:rPr lang="en-US" b="1" dirty="0"/>
              <a:t>изключване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Премахването на бариерите дава възможност </a:t>
            </a:r>
            <a:r>
              <a:rPr lang="en-US" b="1" dirty="0"/>
              <a:t>за участие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8177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Освен етичните и правните съображения, съществуват и много убедителни 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бизнес и икономически аргументи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полза на достъпността. 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Някои организации се ангажират само когато виждат финансова полза.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Бизнес аргументът не замества аргумента, основан на правата – той </a:t>
            </a:r>
            <a:r>
              <a:rPr lang="en-US" b="1" dirty="0"/>
              <a:t>го подсилва</a:t>
            </a:r>
            <a:r>
              <a:rPr lang="en-US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Достъпността е форма на приобщаване, която генерира допълнителни приходи.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Ключови точки, които трябва да се обяснят: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Достъпните дестинации привличат повече посетители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Посетителите с увреждания често пътуват с придружители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Достъпността повишава удовлетвореността на клиентите за всички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68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Тези данни са остарели и консервативни, но изводите от </a:t>
            </a:r>
            <a:r>
              <a:rPr lang="en-US" dirty="0" err="1"/>
              <a:t>тях</a:t>
            </a:r>
            <a:r>
              <a:rPr lang="en-US" dirty="0"/>
              <a:t> </a:t>
            </a:r>
            <a:r>
              <a:rPr lang="bg-BG" dirty="0"/>
              <a:t>са </a:t>
            </a:r>
            <a:r>
              <a:rPr lang="en-US" dirty="0" err="1"/>
              <a:t>все</a:t>
            </a:r>
            <a:r>
              <a:rPr lang="en-US" dirty="0"/>
              <a:t> </a:t>
            </a:r>
            <a:r>
              <a:rPr lang="en-US" dirty="0" err="1"/>
              <a:t>още</a:t>
            </a:r>
            <a:r>
              <a:rPr lang="en-US" dirty="0"/>
              <a:t> </a:t>
            </a:r>
            <a:r>
              <a:rPr lang="en-US" dirty="0" err="1"/>
              <a:t>актуални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b="1" dirty="0"/>
              <a:t>Лоялността има значение. </a:t>
            </a:r>
            <a:r>
              <a:rPr lang="en-US" dirty="0"/>
              <a:t>Ако посетителите намерят място, където се отнасят добре с тях, те: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Се връщат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Препоръчват го на други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Споделят преживяванията си в своите общности</a:t>
            </a:r>
          </a:p>
          <a:p>
            <a:endParaRPr lang="en-US" dirty="0"/>
          </a:p>
          <a:p>
            <a:r>
              <a:rPr lang="en-US" b="1" dirty="0"/>
              <a:t>Пътуването извън сезона е важно. </a:t>
            </a:r>
            <a:r>
              <a:rPr lang="en-US" dirty="0"/>
              <a:t>По-възрастните посетители и хората с увреждания често предпочитат: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/>
              <a:t>По-малко пренаселени периоди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dirty="0"/>
              <a:t>Пътуване с по-бавно темпо</a:t>
            </a:r>
          </a:p>
          <a:p>
            <a:r>
              <a:rPr lang="en-US" dirty="0"/>
              <a:t>Това помага на дестинациите: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Да балансират потоците от посетители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Да използват капацитета си по-ефективно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688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b="1" spc="-50" baseline="0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23DEA971-36D6-4F83-98B6-459978798ADB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9B4EF7BB-21B5-43D4-B298-B87746B87CEE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059621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268553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519704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marL="0">
              <a:defRPr sz="4000" b="1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Clr>
                <a:schemeClr val="bg2">
                  <a:lumMod val="50000"/>
                </a:schemeClr>
              </a:buClr>
              <a:defRPr/>
            </a:lvl2pPr>
            <a:lvl3pPr>
              <a:buClr>
                <a:schemeClr val="bg2">
                  <a:lumMod val="50000"/>
                </a:schemeClr>
              </a:buClr>
              <a:defRPr/>
            </a:lvl3pPr>
            <a:lvl4pPr>
              <a:buClr>
                <a:schemeClr val="bg2">
                  <a:lumMod val="50000"/>
                </a:schemeClr>
              </a:buClr>
              <a:defRPr/>
            </a:lvl4pPr>
            <a:lvl5pPr>
              <a:buClr>
                <a:schemeClr val="bg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540581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00" b="1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243901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946293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35183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42113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481611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3DEA971-36D6-4F83-98B6-459978798ADB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441954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DEA971-36D6-4F83-98B6-459978798ADB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B4EF7BB-21B5-43D4-B298-B87746B87C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319489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Кликнете, за да редактирате основния стил на заглавието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Кликнете, за да редактирате основните стилове на текста</a:t>
            </a:r>
          </a:p>
          <a:p>
            <a:pPr lvl="1"/>
            <a:r>
              <a:rPr lang="en-US" dirty="0"/>
              <a:t>Второ ниво</a:t>
            </a:r>
          </a:p>
          <a:p>
            <a:pPr lvl="2"/>
            <a:r>
              <a:rPr lang="en-US" dirty="0"/>
              <a:t>Трето ниво</a:t>
            </a:r>
          </a:p>
          <a:p>
            <a:pPr lvl="3"/>
            <a:r>
              <a:rPr lang="en-US" dirty="0"/>
              <a:t>Четвърто ниво</a:t>
            </a:r>
          </a:p>
          <a:p>
            <a:pPr lvl="4"/>
            <a:r>
              <a:rPr lang="en-US" dirty="0"/>
              <a:t>Пето ниво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23DEA971-36D6-4F83-98B6-459978798ADB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1781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b="1" kern="1200" spc="-50" baseline="0">
          <a:solidFill>
            <a:schemeClr val="bg2">
              <a:lumMod val="50000"/>
            </a:schemeClr>
          </a:solidFill>
          <a:latin typeface="+mn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8E741-A8E5-C5EC-6B89-46D5A683A0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Програма за обучение на обучители в областта на достъпния културен туризъм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0499FB-FEAB-F9CE-8A8A-C5F422BCA9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Проект: TACT – Обучение за достъпен културен туризъм</a:t>
            </a:r>
            <a:endParaRPr lang="en-US" dirty="0"/>
          </a:p>
        </p:txBody>
      </p:sp>
      <p:pic>
        <p:nvPicPr>
          <p:cNvPr id="4" name="Graphic 1">
            <a:extLst>
              <a:ext uri="{FF2B5EF4-FFF2-40B4-BE49-F238E27FC236}">
                <a16:creationId xmlns:a16="http://schemas.microsoft.com/office/drawing/2014/main" id="{6AA1B8C2-5FBC-751C-EF4F-9DBC7A5221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29565" y="5417058"/>
            <a:ext cx="2238375" cy="6819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A8BBA73-3D40-86E6-91D4-6AAA40A4B115}"/>
              </a:ext>
            </a:extLst>
          </p:cNvPr>
          <p:cNvSpPr txBox="1"/>
          <p:nvPr/>
        </p:nvSpPr>
        <p:spPr>
          <a:xfrm>
            <a:off x="3729318" y="5452717"/>
            <a:ext cx="81309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Финансиран от Европейския съюз. Изразените възгледи и </a:t>
            </a:r>
            <a:r>
              <a:rPr lang="en-US" sz="1200" dirty="0" err="1"/>
              <a:t>мнения</a:t>
            </a:r>
            <a:r>
              <a:rPr lang="en-US" sz="1200" dirty="0"/>
              <a:t> </a:t>
            </a:r>
            <a:r>
              <a:rPr lang="en-US" sz="1200" dirty="0" err="1"/>
              <a:t>са</a:t>
            </a:r>
            <a:r>
              <a:rPr lang="en-US" sz="1200" dirty="0"/>
              <a:t> изцяло на автора и не отразяват непременно тези на Европейския съюз или Фондация „Темпус“. Нито Европейският съюз, нито Фондация „Темпус“ могат да бъдат държани отговорни за тях.</a:t>
            </a:r>
          </a:p>
        </p:txBody>
      </p:sp>
    </p:spTree>
    <p:extLst>
      <p:ext uri="{BB962C8B-B14F-4D97-AF65-F5344CB8AC3E}">
        <p14:creationId xmlns:p14="http://schemas.microsoft.com/office/powerpoint/2010/main" val="217404619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2B544D-EFF9-0FB7-753F-211398136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Пазарът на достъпен туризъм в ЕС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E1BEBFDD-EB32-9C9A-3573-2C3A7614B1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0219275"/>
              </p:ext>
            </p:extLst>
          </p:nvPr>
        </p:nvGraphicFramePr>
        <p:xfrm>
          <a:off x="1097279" y="2028092"/>
          <a:ext cx="10058399" cy="4114800"/>
        </p:xfrm>
        <a:graphic>
          <a:graphicData uri="http://schemas.openxmlformats.org/drawingml/2006/table">
            <a:tbl>
              <a:tblPr firstRow="1" firstCol="1" bandRow="1"/>
              <a:tblGrid>
                <a:gridCol w="3352049">
                  <a:extLst>
                    <a:ext uri="{9D8B030D-6E8A-4147-A177-3AD203B41FA5}">
                      <a16:colId xmlns:a16="http://schemas.microsoft.com/office/drawing/2014/main" val="3508888208"/>
                    </a:ext>
                  </a:extLst>
                </a:gridCol>
                <a:gridCol w="3353175">
                  <a:extLst>
                    <a:ext uri="{9D8B030D-6E8A-4147-A177-3AD203B41FA5}">
                      <a16:colId xmlns:a16="http://schemas.microsoft.com/office/drawing/2014/main" val="1454790433"/>
                    </a:ext>
                  </a:extLst>
                </a:gridCol>
                <a:gridCol w="3353175">
                  <a:extLst>
                    <a:ext uri="{9D8B030D-6E8A-4147-A177-3AD203B41FA5}">
                      <a16:colId xmlns:a16="http://schemas.microsoft.com/office/drawing/2014/main" val="79984289"/>
                    </a:ext>
                  </a:extLst>
                </a:gridCol>
              </a:tblGrid>
              <a:tr h="20251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Над 150 милиона души с нужди от достъп в Европа</a:t>
                      </a:r>
                      <a:endParaRPr lang="en-US" sz="20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</a:t>
                      </a:r>
                      <a:r>
                        <a:rPr lang="bg-BG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ен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годиш</a:t>
                      </a:r>
                      <a:r>
                        <a:rPr lang="bg-BG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ен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разход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туризъм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над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80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милиарда</a:t>
                      </a: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евро</a:t>
                      </a:r>
                      <a:endParaRPr lang="en-US" sz="20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b="0" kern="1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Лоялни клиенти, които често пътуват извън пиковия сезон и предпочитат почивки в страната</a:t>
                      </a:r>
                      <a:endParaRPr lang="en-US" sz="20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4618560"/>
                  </a:ext>
                </a:extLst>
              </a:tr>
              <a:tr h="20896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b="0" kern="1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Нарастващ брой възрастни хора, които до 2025 г. ще съставляват 35 % от общото население на ЕС (UNWTO)</a:t>
                      </a:r>
                      <a:endParaRPr lang="en-US" sz="20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b="0" kern="1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Около 800 милиона пътувания годишно в рамките на ЕС се извършват от хора със специални нужди</a:t>
                      </a:r>
                      <a:endParaRPr lang="en-US" sz="2000" b="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b="0" kern="1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 оказват влияние върху решенията къде семейството или групата ще отидат на почивка или къде ще се проведе бизнес среща</a:t>
                      </a:r>
                      <a:endParaRPr lang="en-US" sz="20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2591230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0C566F11-2F98-AD2C-2D22-2AFA83FE2A97}"/>
              </a:ext>
            </a:extLst>
          </p:cNvPr>
          <p:cNvSpPr txBox="1"/>
          <p:nvPr/>
        </p:nvSpPr>
        <p:spPr>
          <a:xfrm>
            <a:off x="1097279" y="6433624"/>
            <a:ext cx="10058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Източник: Европейска комисия (2014 г.), Икономическо въздействие и модели на пътуване при достъпни пътувания в Европа – Окончателен доклад</a:t>
            </a:r>
          </a:p>
        </p:txBody>
      </p:sp>
    </p:spTree>
    <p:extLst>
      <p:ext uri="{BB962C8B-B14F-4D97-AF65-F5344CB8AC3E}">
        <p14:creationId xmlns:p14="http://schemas.microsoft.com/office/powerpoint/2010/main" val="925308151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FC17A-77E3-55B7-262C-0B807A746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Основни принципи на достъпния туризъм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9852D9-199B-2E16-F2E7-FF15F747A6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b="1" dirty="0">
                <a:solidFill>
                  <a:schemeClr val="bg2">
                    <a:lumMod val="50000"/>
                  </a:schemeClr>
                </a:solidFill>
              </a:rPr>
              <a:t>Универсалният дизайн </a:t>
            </a:r>
            <a:r>
              <a:rPr lang="en-GB" sz="2400" dirty="0"/>
              <a:t>включва проектиране на места, обекти и услуги</a:t>
            </a:r>
            <a:r>
              <a:rPr lang="en-GB" sz="2400" b="1" dirty="0"/>
              <a:t>, които да могат да се използват от всички хора, доколкото е възможно, без да е необходимо адаптиране </a:t>
            </a:r>
            <a:r>
              <a:rPr lang="en-GB" sz="2400" dirty="0"/>
              <a:t>или специални модификации.</a:t>
            </a:r>
          </a:p>
          <a:p>
            <a:pPr lvl="1"/>
            <a:r>
              <a:rPr lang="en-GB" sz="2000" dirty="0"/>
              <a:t>Целта на универсалния дизайн е да </a:t>
            </a:r>
            <a:r>
              <a:rPr lang="en-GB" sz="2000" b="1" dirty="0"/>
              <a:t>улесни живота на всички</a:t>
            </a:r>
            <a:r>
              <a:rPr lang="en-GB" sz="2000" dirty="0"/>
              <a:t>.</a:t>
            </a:r>
          </a:p>
          <a:p>
            <a:r>
              <a:rPr lang="en-US" sz="2400" b="1" dirty="0">
                <a:solidFill>
                  <a:schemeClr val="bg2">
                    <a:lumMod val="50000"/>
                  </a:schemeClr>
                </a:solidFill>
              </a:rPr>
              <a:t>Социалният модел на уврежданията </a:t>
            </a:r>
            <a:r>
              <a:rPr lang="en-US" sz="2400" dirty="0"/>
              <a:t>гласи:</a:t>
            </a:r>
          </a:p>
          <a:p>
            <a:pPr lvl="1"/>
            <a:r>
              <a:rPr lang="en-US" sz="2000" dirty="0"/>
              <a:t>Увреждането се създава от бариери</a:t>
            </a:r>
          </a:p>
          <a:p>
            <a:pPr lvl="1"/>
            <a:r>
              <a:rPr lang="en-US" sz="2000" dirty="0"/>
              <a:t>А не от увреждането на човека</a:t>
            </a:r>
          </a:p>
          <a:p>
            <a:pPr lvl="1"/>
            <a:r>
              <a:rPr lang="en-US" sz="2000" dirty="0" err="1"/>
              <a:t>Бар</a:t>
            </a:r>
            <a:r>
              <a:rPr lang="bg-BG" sz="2000" dirty="0"/>
              <a:t>и</a:t>
            </a:r>
            <a:r>
              <a:rPr lang="en-US" sz="2000" dirty="0" err="1"/>
              <a:t>ерите</a:t>
            </a:r>
            <a:r>
              <a:rPr lang="en-US" sz="2000" dirty="0"/>
              <a:t> могат да бъдат физически, информационни или свързани с нагласите</a:t>
            </a:r>
          </a:p>
          <a:p>
            <a:r>
              <a:rPr lang="en-US" sz="2400" b="1" dirty="0"/>
              <a:t>Медицински модел: </a:t>
            </a:r>
            <a:r>
              <a:rPr lang="en-US" sz="2400" dirty="0"/>
              <a:t>„Човекът не може да направи това“</a:t>
            </a:r>
          </a:p>
          <a:p>
            <a:r>
              <a:rPr lang="en-US" sz="2400" b="1" dirty="0"/>
              <a:t>Социален модел: </a:t>
            </a:r>
            <a:r>
              <a:rPr lang="en-US" sz="2400" dirty="0"/>
              <a:t>„Околната среда пречи на достъпа“</a:t>
            </a:r>
          </a:p>
        </p:txBody>
      </p:sp>
    </p:spTree>
    <p:extLst>
      <p:ext uri="{BB962C8B-B14F-4D97-AF65-F5344CB8AC3E}">
        <p14:creationId xmlns:p14="http://schemas.microsoft.com/office/powerpoint/2010/main" val="1318830079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02C0B-28AF-0A22-E156-32D0BDCA1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Принципите на универсалния дизайн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AB7395A-256E-A32D-67C1-4B7F18895BF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buClr>
                <a:schemeClr val="bg1"/>
              </a:buClr>
              <a:buFont typeface="+mj-lt"/>
              <a:buAutoNum type="arabicPeriod"/>
            </a:pPr>
            <a:r>
              <a:rPr lang="en-US" sz="1800" b="1" dirty="0"/>
              <a:t>Равнопоставено ползване</a:t>
            </a:r>
          </a:p>
          <a:p>
            <a:pPr marL="342900" indent="-342900">
              <a:buClr>
                <a:schemeClr val="bg1"/>
              </a:buClr>
              <a:buFont typeface="+mj-lt"/>
              <a:buAutoNum type="arabicPeriod"/>
            </a:pPr>
            <a:r>
              <a:rPr lang="en-GB" sz="1800" b="1" dirty="0"/>
              <a:t>Гъвкавост при използване</a:t>
            </a:r>
          </a:p>
          <a:p>
            <a:pPr marL="342900" indent="-342900">
              <a:buClr>
                <a:schemeClr val="bg1"/>
              </a:buClr>
              <a:buFont typeface="+mj-lt"/>
              <a:buAutoNum type="arabicPeriod"/>
            </a:pPr>
            <a:r>
              <a:rPr lang="en-GB" sz="1800" b="1" dirty="0"/>
              <a:t>Проста и интуитивна употреба</a:t>
            </a:r>
          </a:p>
          <a:p>
            <a:pPr marL="342900" indent="-342900">
              <a:buClr>
                <a:schemeClr val="bg1"/>
              </a:buClr>
              <a:buFont typeface="+mj-lt"/>
              <a:buAutoNum type="arabicPeriod"/>
            </a:pPr>
            <a:r>
              <a:rPr lang="en-GB" sz="1800" b="1" dirty="0"/>
              <a:t>Разпознаваема информация</a:t>
            </a:r>
          </a:p>
          <a:p>
            <a:pPr marL="342900" indent="-342900">
              <a:buClr>
                <a:schemeClr val="bg1"/>
              </a:buClr>
              <a:buFont typeface="+mj-lt"/>
              <a:buAutoNum type="arabicPeriod"/>
            </a:pPr>
            <a:r>
              <a:rPr lang="en-GB" sz="1800" b="1" dirty="0"/>
              <a:t>Толерантност към грешки</a:t>
            </a:r>
          </a:p>
          <a:p>
            <a:pPr marL="342900" indent="-342900">
              <a:buClr>
                <a:schemeClr val="bg1"/>
              </a:buClr>
              <a:buFont typeface="+mj-lt"/>
              <a:buAutoNum type="arabicPeriod"/>
            </a:pPr>
            <a:r>
              <a:rPr lang="en-GB" sz="1800" b="1" dirty="0"/>
              <a:t>Малко физическо усилие</a:t>
            </a:r>
          </a:p>
          <a:p>
            <a:pPr marL="342900" indent="-342900">
              <a:buClr>
                <a:schemeClr val="bg1"/>
              </a:buClr>
              <a:buFont typeface="+mj-lt"/>
              <a:buAutoNum type="arabicPeriod"/>
            </a:pPr>
            <a:r>
              <a:rPr lang="ru-RU" sz="1800" b="1" dirty="0"/>
              <a:t>Размер и пространство за </a:t>
            </a:r>
            <a:r>
              <a:rPr lang="ru-RU" sz="1800" b="1" dirty="0" err="1"/>
              <a:t>достъп</a:t>
            </a:r>
            <a:r>
              <a:rPr lang="ru-RU" sz="1800" b="1" dirty="0"/>
              <a:t> и </a:t>
            </a:r>
            <a:r>
              <a:rPr lang="ru-RU" sz="1800" b="1" dirty="0" err="1"/>
              <a:t>използване</a:t>
            </a:r>
            <a:endParaRPr lang="en-US" sz="1800" b="1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6204607-3368-17CE-6538-9EDA5B9D89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968" y="838848"/>
            <a:ext cx="8015169" cy="51868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7B7682F-8F64-834B-4190-FD6B5BA7E4F7}"/>
              </a:ext>
            </a:extLst>
          </p:cNvPr>
          <p:cNvSpPr txBox="1"/>
          <p:nvPr/>
        </p:nvSpPr>
        <p:spPr>
          <a:xfrm>
            <a:off x="4149968" y="6305204"/>
            <a:ext cx="79013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Илюстрация: Университет на Северна Каролина, Център за универсален дизайн</a:t>
            </a:r>
          </a:p>
        </p:txBody>
      </p:sp>
    </p:spTree>
    <p:extLst>
      <p:ext uri="{BB962C8B-B14F-4D97-AF65-F5344CB8AC3E}">
        <p14:creationId xmlns:p14="http://schemas.microsoft.com/office/powerpoint/2010/main" val="2687761885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53CAA31-E64A-1759-F8E0-9F4F68635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Универсален дизайн 1: РАВНОПРАВНО ИЗПОЛЗВАНЕ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C34566-B422-2772-469E-52281873A33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Дизайнът е полезен и привлекателен за хора с различни способности.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НАСОКИ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1а. </a:t>
            </a:r>
            <a:r>
              <a:rPr lang="en-US" dirty="0"/>
              <a:t>Осигурете еднакви средства за ползване за всички потребители: идентични, когато е възможно; равностойни, когато не е.</a:t>
            </a:r>
            <a:br>
              <a:rPr lang="en-US" dirty="0"/>
            </a:b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1б. </a:t>
            </a:r>
            <a:r>
              <a:rPr lang="en-US" dirty="0"/>
              <a:t>Избягвайте да изолирате или стигматизирате някой от потребителите.</a:t>
            </a:r>
            <a:br>
              <a:rPr lang="en-US" dirty="0"/>
            </a:b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1в. </a:t>
            </a:r>
            <a:r>
              <a:rPr lang="en-US" dirty="0"/>
              <a:t>Осигурете условия за неприкосновеност на личния живот, сигурност и безопасност, достъпни по еднакъв начин за всички потребители.</a:t>
            </a:r>
            <a:br>
              <a:rPr lang="en-US" dirty="0"/>
            </a:b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1г. </a:t>
            </a:r>
            <a:r>
              <a:rPr lang="en-US" dirty="0"/>
              <a:t>Направете дизайна привлекателен за всички потребители.</a:t>
            </a:r>
          </a:p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ПРИМЕРИ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  <a:p>
            <a:pPr lvl="1"/>
            <a:r>
              <a:rPr lang="en-US" dirty="0"/>
              <a:t>Електрически врати със сензори на входовете, които са удобни за всички потребители</a:t>
            </a:r>
          </a:p>
          <a:p>
            <a:pPr lvl="1"/>
            <a:r>
              <a:rPr lang="en-US" dirty="0"/>
              <a:t>Интегрирани, разпръснати и адаптивни места за сядане в места за събиране, като спортни зали и театри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2B2C984A-C72F-BB6F-6FE0-F178703DCB7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5438" y="1846263"/>
            <a:ext cx="4022725" cy="402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5D3BC43-495B-D57A-22CC-4392CE161FE1}"/>
              </a:ext>
            </a:extLst>
          </p:cNvPr>
          <p:cNvSpPr txBox="1"/>
          <p:nvPr/>
        </p:nvSpPr>
        <p:spPr>
          <a:xfrm>
            <a:off x="6675438" y="6004392"/>
            <a:ext cx="4022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Източник на изображението: https://www.quikoitaly.com/</a:t>
            </a:r>
          </a:p>
        </p:txBody>
      </p:sp>
    </p:spTree>
    <p:extLst>
      <p:ext uri="{BB962C8B-B14F-4D97-AF65-F5344CB8AC3E}">
        <p14:creationId xmlns:p14="http://schemas.microsoft.com/office/powerpoint/2010/main" val="574226124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4D7C1-3F50-0BDB-FA6D-DB2E2B7EA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Универсален дизайн 2: ГЪВКАВОСТ ПРИ ИЗПОЛЗВАНЕ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CCFB3D-7BD7-C95B-5BE7-9C9516DE707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Дизайнът отговаря на широк спектър от индивидуални предпочитания и способности.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НАСОКИ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2а. </a:t>
            </a:r>
            <a:r>
              <a:rPr lang="en-US" dirty="0"/>
              <a:t>Осигурете избор на начини на употреба.</a:t>
            </a:r>
            <a:br>
              <a:rPr lang="en-US" dirty="0"/>
            </a:b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2б. </a:t>
            </a:r>
            <a:r>
              <a:rPr lang="en-US" dirty="0"/>
              <a:t>Осигурете достъп и употреба както за десничари, така и за левичари.</a:t>
            </a:r>
            <a:br>
              <a:rPr lang="en-US" dirty="0"/>
            </a:b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2в. </a:t>
            </a:r>
            <a:r>
              <a:rPr lang="en-US" dirty="0"/>
              <a:t>Улеснявайте точността и прецизността на потребителя.</a:t>
            </a:r>
            <a:br>
              <a:rPr lang="en-US" dirty="0"/>
            </a:b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2г. </a:t>
            </a:r>
            <a:r>
              <a:rPr lang="en-US" dirty="0"/>
              <a:t>Осигурете адаптивност към темпото на потребителя.</a:t>
            </a:r>
          </a:p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ПРИМЕРИ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  <a:p>
            <a:pPr lvl="1"/>
            <a:r>
              <a:rPr lang="en-US" dirty="0"/>
              <a:t>Ножици, предназначени за десничари и левичари</a:t>
            </a:r>
          </a:p>
          <a:p>
            <a:pPr lvl="1"/>
            <a:r>
              <a:rPr lang="en-US" dirty="0"/>
              <a:t>Банкомат (ATM) с визуална, тактилна и звукова обратна връзка, заострено отворче за картата и опора за дланта</a:t>
            </a:r>
          </a:p>
          <a:p>
            <a:endParaRPr lang="en-US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2C5E787F-2BF4-B717-A147-787E668FEDD2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238" y="2464030"/>
            <a:ext cx="4937125" cy="2787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27B63E7-9C18-4AFB-7D29-DFBB939D5848}"/>
              </a:ext>
            </a:extLst>
          </p:cNvPr>
          <p:cNvSpPr txBox="1"/>
          <p:nvPr/>
        </p:nvSpPr>
        <p:spPr>
          <a:xfrm>
            <a:off x="6218238" y="5839390"/>
            <a:ext cx="4022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Източник на изображението: https://www.bangstyle.com/</a:t>
            </a:r>
          </a:p>
        </p:txBody>
      </p:sp>
    </p:spTree>
    <p:extLst>
      <p:ext uri="{BB962C8B-B14F-4D97-AF65-F5344CB8AC3E}">
        <p14:creationId xmlns:p14="http://schemas.microsoft.com/office/powerpoint/2010/main" val="2754747220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DB584-76C2-9713-CA87-E8D29551E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Универсален дизайн 3: ПРОСТО И ИНТУИТИВНО ИЗПОЛЗВАНЕ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FCC97E-5BA1-4642-3F9A-17CFC428237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Използването на дизайна е лесно за разбиране, независимо от опита, знанията, езиковите умения или текущото ниво на концентрация на потребителя.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НАСОКИ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3а. </a:t>
            </a:r>
            <a:r>
              <a:rPr lang="en-US" dirty="0"/>
              <a:t>Премахнете ненужната сложност.</a:t>
            </a:r>
            <a:br>
              <a:rPr lang="en-US" dirty="0"/>
            </a:b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3б. </a:t>
            </a:r>
            <a:r>
              <a:rPr lang="en-US" dirty="0"/>
              <a:t>Съобразявайте се с очакванията и интуицията на потребителя.</a:t>
            </a:r>
            <a:br>
              <a:rPr lang="en-US" dirty="0"/>
            </a:b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3в. </a:t>
            </a:r>
            <a:r>
              <a:rPr lang="en-US" dirty="0"/>
              <a:t>Отговаряйте на широк спектър от нива на грамотност и езикови умения.</a:t>
            </a:r>
            <a:br>
              <a:rPr lang="en-US" dirty="0"/>
            </a:b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3г. </a:t>
            </a:r>
            <a:r>
              <a:rPr lang="en-US" dirty="0"/>
              <a:t>Подредете информацията според нейната важност.</a:t>
            </a:r>
            <a:br>
              <a:rPr lang="en-US" dirty="0"/>
            </a:b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3e. </a:t>
            </a:r>
            <a:r>
              <a:rPr lang="en-US" dirty="0"/>
              <a:t>Осигурете ефективни подсказки и обратна връзка по време и след завършване на задачата.</a:t>
            </a:r>
          </a:p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ПРИМЕРИ</a:t>
            </a:r>
          </a:p>
          <a:p>
            <a:pPr lvl="1"/>
            <a:r>
              <a:rPr lang="en-US" dirty="0"/>
              <a:t>Ескалатор или движеща се пътека в обществено място</a:t>
            </a:r>
          </a:p>
          <a:p>
            <a:pPr lvl="1"/>
            <a:r>
              <a:rPr lang="en-US" dirty="0"/>
              <a:t>Ръководство за употреба с рисунки и текст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15CF76E-800F-7A78-1BD8-595FC905C77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18238" y="2006204"/>
            <a:ext cx="4937125" cy="370284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AC8589B-9AD5-CFBA-4282-CFF3ED442789}"/>
              </a:ext>
            </a:extLst>
          </p:cNvPr>
          <p:cNvSpPr txBox="1"/>
          <p:nvPr/>
        </p:nvSpPr>
        <p:spPr>
          <a:xfrm>
            <a:off x="6218238" y="5839390"/>
            <a:ext cx="4022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Източник на изображението: https://pixabay.com/</a:t>
            </a:r>
          </a:p>
        </p:txBody>
      </p:sp>
    </p:spTree>
    <p:extLst>
      <p:ext uri="{BB962C8B-B14F-4D97-AF65-F5344CB8AC3E}">
        <p14:creationId xmlns:p14="http://schemas.microsoft.com/office/powerpoint/2010/main" val="4012455078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F2A29-E846-C318-15EC-34E697CED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Универсален дизайн 4: ВЪЗПРИЕМАЕМА ИНФОРМАЦИЯ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1765C3-695B-7A30-FB51-4955B6339C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79" y="1845733"/>
            <a:ext cx="4937760" cy="4725664"/>
          </a:xfrm>
        </p:spPr>
        <p:txBody>
          <a:bodyPr>
            <a:normAutofit lnSpcReduction="10000"/>
          </a:bodyPr>
          <a:lstStyle/>
          <a:p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Дизайнът съобщава необходимата информация ефективно на потребителя, независимо от условията на околната среда или сензорните способности на потребителя.</a:t>
            </a:r>
            <a:endParaRPr lang="en-US" sz="1600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НАСОКИ</a:t>
            </a:r>
            <a:endParaRPr lang="en-US" sz="1600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4а. </a:t>
            </a:r>
            <a:r>
              <a:rPr lang="en-US" sz="1600" dirty="0"/>
              <a:t>Използвайте различни начини (визуални, вербални, тактилни) за дублиране на съществената информация.</a:t>
            </a:r>
            <a:br>
              <a:rPr lang="en-US" sz="1600" dirty="0"/>
            </a:br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4б. </a:t>
            </a:r>
            <a:r>
              <a:rPr lang="bg-BG" sz="1600" dirty="0"/>
              <a:t>Увеличете</a:t>
            </a:r>
            <a:r>
              <a:rPr lang="en-US" sz="1600" dirty="0"/>
              <a:t> „разбираемостта“ на съществената информация.</a:t>
            </a:r>
            <a:br>
              <a:rPr lang="en-US" sz="1600" dirty="0"/>
            </a:br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4в. </a:t>
            </a:r>
            <a:r>
              <a:rPr lang="en-US" sz="1600" dirty="0"/>
              <a:t>Разграничавайте елементите по начин, който може да бъде описан (т.е. улеснете даването на инструкции или указания).</a:t>
            </a:r>
            <a:br>
              <a:rPr lang="en-US" sz="1600" dirty="0"/>
            </a:br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4г. </a:t>
            </a:r>
            <a:r>
              <a:rPr lang="en-US" sz="1600" dirty="0"/>
              <a:t>Осигурете съвместимост с различни техники или устройства, използвани от хора със сензорни ограничения.</a:t>
            </a:r>
          </a:p>
          <a:p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ПРИМЕРИ</a:t>
            </a:r>
            <a:endParaRPr lang="en-US" sz="1600" dirty="0">
              <a:solidFill>
                <a:schemeClr val="bg2">
                  <a:lumMod val="50000"/>
                </a:schemeClr>
              </a:solidFill>
            </a:endParaRPr>
          </a:p>
          <a:p>
            <a:pPr lvl="1"/>
            <a:r>
              <a:rPr lang="en-US" sz="1400" dirty="0"/>
              <a:t>Тактилни, визуални и звукови сигнали и инструкции на термостат</a:t>
            </a:r>
          </a:p>
          <a:p>
            <a:pPr lvl="1"/>
            <a:r>
              <a:rPr lang="en-US" sz="1400" dirty="0"/>
              <a:t>Дублиращи сигнали (например гласови съобщения и табели) в летища, жп гари и вагони на метрото</a:t>
            </a:r>
          </a:p>
        </p:txBody>
      </p:sp>
      <p:pic>
        <p:nvPicPr>
          <p:cNvPr id="5122" name="Picture 2" descr="Every second counts: Why modern rail needs smarter onboard communication -  International Railway Journal">
            <a:extLst>
              <a:ext uri="{FF2B5EF4-FFF2-40B4-BE49-F238E27FC236}">
                <a16:creationId xmlns:a16="http://schemas.microsoft.com/office/drawing/2014/main" id="{B19C03B9-B7C9-E182-6E24-DDF4C568150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0053" y="2426676"/>
            <a:ext cx="5362122" cy="3012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9C0763F-02FD-915C-231E-C424470A164C}"/>
              </a:ext>
            </a:extLst>
          </p:cNvPr>
          <p:cNvSpPr txBox="1"/>
          <p:nvPr/>
        </p:nvSpPr>
        <p:spPr>
          <a:xfrm>
            <a:off x="6218238" y="5839390"/>
            <a:ext cx="4022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Източник на изображението: https://www.railjournal.com/</a:t>
            </a:r>
          </a:p>
        </p:txBody>
      </p:sp>
    </p:spTree>
    <p:extLst>
      <p:ext uri="{BB962C8B-B14F-4D97-AF65-F5344CB8AC3E}">
        <p14:creationId xmlns:p14="http://schemas.microsoft.com/office/powerpoint/2010/main" val="1637051927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75EE9-B1E9-CA4C-5A23-440E742AB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Универсален дизайн 5: ТОЛЕРАНТНОСТ КЪМ ГРЕШКИ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44CD82-5B4C-38F7-6928-A514920D40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79" y="1845733"/>
            <a:ext cx="4937760" cy="4428329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Дизайнът минимизира опасностите и неблагоприятните последствия от случайни или непреднамерени действия.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НАСОКИ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5а. </a:t>
            </a:r>
            <a:r>
              <a:rPr lang="en-US" dirty="0"/>
              <a:t>Подредете елементите така, че да се сведат до минимум опасностите и грешките: най-често използваните елементи да са най-достъпни; опасните елементи да бъдат премахнати, изолирани или защитени.</a:t>
            </a:r>
            <a:br>
              <a:rPr lang="en-US" dirty="0"/>
            </a:b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5б. </a:t>
            </a:r>
            <a:r>
              <a:rPr lang="en-US" dirty="0"/>
              <a:t>Осигурете предупреждения за опасности и грешки.</a:t>
            </a:r>
            <a:br>
              <a:rPr lang="en-US" dirty="0"/>
            </a:b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5в. </a:t>
            </a:r>
            <a:r>
              <a:rPr lang="en-US" dirty="0"/>
              <a:t>Осигурете функции за защита при отказ.</a:t>
            </a:r>
            <a:br>
              <a:rPr lang="en-US" dirty="0"/>
            </a:b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5г. </a:t>
            </a:r>
            <a:r>
              <a:rPr lang="en-US" dirty="0"/>
              <a:t>Предотвратявайте несъзнателни действия при задачи, които изискват бдителност.</a:t>
            </a:r>
          </a:p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ПРИМЕРИ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  <a:p>
            <a:pPr lvl="1"/>
            <a:r>
              <a:rPr lang="en-US" dirty="0"/>
              <a:t>Ключ за кола с двойно изрязана ключалка, който лесно се </a:t>
            </a:r>
            <a:r>
              <a:rPr lang="en-US" dirty="0" err="1"/>
              <a:t>вкарва</a:t>
            </a:r>
            <a:r>
              <a:rPr lang="en-US" dirty="0"/>
              <a:t> в</a:t>
            </a:r>
            <a:r>
              <a:rPr lang="bg-BG" dirty="0"/>
              <a:t>ъв</a:t>
            </a:r>
            <a:r>
              <a:rPr lang="en-US" dirty="0"/>
              <a:t> вдлъбнатата ключалка по два начина</a:t>
            </a:r>
          </a:p>
          <a:p>
            <a:pPr lvl="1"/>
            <a:r>
              <a:rPr lang="en-US" dirty="0"/>
              <a:t>Функция „отмяна“ в компютърния софтуер, която позволява на потребителя да коригира грешки без последствия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E2769A8-49E6-0487-7C62-AF05FF5D387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75438" y="1846263"/>
            <a:ext cx="4022725" cy="40227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231151E-5FB5-0686-1AED-EF78AAF9D767}"/>
              </a:ext>
            </a:extLst>
          </p:cNvPr>
          <p:cNvSpPr txBox="1"/>
          <p:nvPr/>
        </p:nvSpPr>
        <p:spPr>
          <a:xfrm>
            <a:off x="6675437" y="5997064"/>
            <a:ext cx="4022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Източник на изображението: https://pixabay.com/</a:t>
            </a:r>
          </a:p>
        </p:txBody>
      </p:sp>
    </p:spTree>
    <p:extLst>
      <p:ext uri="{BB962C8B-B14F-4D97-AF65-F5344CB8AC3E}">
        <p14:creationId xmlns:p14="http://schemas.microsoft.com/office/powerpoint/2010/main" val="3052884884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5BEC39-AA43-53C5-0ABE-1EB9898C5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Универсален дизайн 6: МАЛКО ФИЗИЧЕСКО УСИЛИЕ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15AD63-42B0-DCD0-1880-99C77E2CB36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Дизайнът може да се използва ефективно и удобно, с минимална умора.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НАСОКИ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6а. </a:t>
            </a:r>
            <a:r>
              <a:rPr lang="en-US" dirty="0"/>
              <a:t>Позволете на потребителя да поддържа неутрална позиция на тялото.</a:t>
            </a:r>
            <a:br>
              <a:rPr lang="en-US" dirty="0"/>
            </a:b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6б. </a:t>
            </a:r>
            <a:r>
              <a:rPr lang="en-US" dirty="0"/>
              <a:t>Използвайте разумни сили за работа.</a:t>
            </a:r>
            <a:br>
              <a:rPr lang="en-US" dirty="0"/>
            </a:b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6в. </a:t>
            </a:r>
            <a:r>
              <a:rPr lang="en-US" dirty="0"/>
              <a:t>Намалете до минимум повтарящите се действия.</a:t>
            </a:r>
            <a:br>
              <a:rPr lang="en-US" dirty="0"/>
            </a:b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6г. </a:t>
            </a:r>
            <a:r>
              <a:rPr lang="en-US" dirty="0"/>
              <a:t>Намалете до минимум продължителните физически усилия.</a:t>
            </a:r>
          </a:p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ПРИМЕРИ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  <a:p>
            <a:pPr lvl="1"/>
            <a:r>
              <a:rPr lang="en-US" dirty="0"/>
              <a:t>Дръжки с лост или примка на врати и кранове</a:t>
            </a:r>
          </a:p>
          <a:p>
            <a:pPr lvl="1"/>
            <a:r>
              <a:rPr lang="en-US" dirty="0"/>
              <a:t>Сензорни лампи, които се включват без превключвател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86BE391-6178-4509-2DD0-1096DB28563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18238" y="2212560"/>
            <a:ext cx="4937125" cy="329013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2CC4128-B449-43CB-DBB0-0E55E7D11D74}"/>
              </a:ext>
            </a:extLst>
          </p:cNvPr>
          <p:cNvSpPr txBox="1"/>
          <p:nvPr/>
        </p:nvSpPr>
        <p:spPr>
          <a:xfrm>
            <a:off x="6218238" y="5869094"/>
            <a:ext cx="4022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Източник на изображението: https://pixabay.com/</a:t>
            </a:r>
          </a:p>
        </p:txBody>
      </p:sp>
    </p:spTree>
    <p:extLst>
      <p:ext uri="{BB962C8B-B14F-4D97-AF65-F5344CB8AC3E}">
        <p14:creationId xmlns:p14="http://schemas.microsoft.com/office/powerpoint/2010/main" val="1822354290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6C77B-38B8-AEDB-956A-7879B4813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Универсален дизайн 7: РАЗМЕРИ И ПРОСТРАНСТВО ЗА ДОСТЪП И УПОТРЕБА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7AF01B-E9F6-440E-D528-D021F56CD98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Осигурени са подходящи размери и пространство за достъп, достигане, манипулиране и употреба, независимо от телесните размери, позата или подвижността на потребителя.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НАСОКИ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7а. </a:t>
            </a:r>
            <a:r>
              <a:rPr lang="en-US" dirty="0"/>
              <a:t>Осигурете ясна видимост към важните елементи за всеки седящ или стоящ потребител.</a:t>
            </a:r>
            <a:br>
              <a:rPr lang="en-US" dirty="0"/>
            </a:b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7б. </a:t>
            </a:r>
            <a:r>
              <a:rPr lang="en-US" dirty="0"/>
              <a:t>Достъпът до всички компоненти трябва да бъде удобен за всеки седящ или стоящ потребител.</a:t>
            </a:r>
            <a:br>
              <a:rPr lang="en-US" dirty="0"/>
            </a:b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7в. </a:t>
            </a:r>
            <a:r>
              <a:rPr lang="en-US" dirty="0"/>
              <a:t>Отчитайте различията в размера на ръцете и хватката.</a:t>
            </a:r>
            <a:br>
              <a:rPr lang="en-US" dirty="0"/>
            </a:b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7г. </a:t>
            </a:r>
            <a:r>
              <a:rPr lang="en-US" dirty="0"/>
              <a:t>Осигурете достатъчно пространство за използване на помощни средства или лична помощ.</a:t>
            </a:r>
          </a:p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ПРИМЕРИ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  <a:p>
            <a:pPr lvl="1"/>
            <a:r>
              <a:rPr lang="en-US" dirty="0"/>
              <a:t>Устройства за управление отпред и свободно пространство около уреди, пощенски кутии, контейнери за отпадъци и други елементи</a:t>
            </a:r>
          </a:p>
          <a:p>
            <a:pPr lvl="1"/>
            <a:r>
              <a:rPr lang="en-US" dirty="0"/>
              <a:t>Широки врати в метростанциите, които са подходящи за всички потребители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683E996-05B7-E3AB-AA66-1DB023101F1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18238" y="2212560"/>
            <a:ext cx="4937125" cy="329013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77F7D90-5DDB-C512-8B65-F59E96496941}"/>
              </a:ext>
            </a:extLst>
          </p:cNvPr>
          <p:cNvSpPr txBox="1"/>
          <p:nvPr/>
        </p:nvSpPr>
        <p:spPr>
          <a:xfrm>
            <a:off x="6218238" y="5869094"/>
            <a:ext cx="4022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Източник на изображението: https://pixabay.com/</a:t>
            </a:r>
          </a:p>
        </p:txBody>
      </p:sp>
    </p:spTree>
    <p:extLst>
      <p:ext uri="{BB962C8B-B14F-4D97-AF65-F5344CB8AC3E}">
        <p14:creationId xmlns:p14="http://schemas.microsoft.com/office/powerpoint/2010/main" val="2671980037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E1EF8-6EE9-EAC3-53F8-45EBBA956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За </a:t>
            </a:r>
            <a:r>
              <a:rPr lang="en-US" dirty="0" err="1"/>
              <a:t>програмата</a:t>
            </a:r>
            <a:r>
              <a:rPr lang="en-US" dirty="0"/>
              <a:t> за обучение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4030C3-9A5A-0DAB-9222-85C3493D35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461674" cy="4531620"/>
          </a:xfrm>
        </p:spPr>
        <p:txBody>
          <a:bodyPr>
            <a:normAutofit fontScale="92500" lnSpcReduction="20000"/>
          </a:bodyPr>
          <a:lstStyle/>
          <a:p>
            <a:r>
              <a:rPr lang="en-GB" sz="2400" dirty="0"/>
              <a:t>Тази учебна програма е предназначена за обучение на обучители (</a:t>
            </a:r>
            <a:r>
              <a:rPr lang="en-GB" sz="2400" dirty="0" err="1"/>
              <a:t>ToT</a:t>
            </a:r>
            <a:r>
              <a:rPr lang="en-GB" sz="2400" dirty="0"/>
              <a:t>) в областта на достъпния културен туризъм. </a:t>
            </a:r>
          </a:p>
          <a:p>
            <a:r>
              <a:rPr lang="en-GB" sz="2400" dirty="0"/>
              <a:t>Тя предоставя знанията, уменията и ресурсите, необходими на опитни професионалисти в областта на туризма и културното наследство от Сърбия, България и Словения, за да станат </a:t>
            </a:r>
            <a:r>
              <a:rPr lang="en-GB" sz="2400" dirty="0" err="1"/>
              <a:t>обучители</a:t>
            </a:r>
            <a:r>
              <a:rPr lang="en-GB" sz="2400" dirty="0"/>
              <a:t> </a:t>
            </a:r>
            <a:r>
              <a:rPr lang="bg-BG" sz="2400" dirty="0"/>
              <a:t>в сферата на</a:t>
            </a:r>
            <a:r>
              <a:rPr lang="en-GB" sz="2400" dirty="0"/>
              <a:t> </a:t>
            </a:r>
            <a:r>
              <a:rPr lang="en-GB" sz="2400" dirty="0" err="1"/>
              <a:t>достъпност</a:t>
            </a:r>
            <a:r>
              <a:rPr lang="bg-BG" sz="2400" dirty="0"/>
              <a:t>та</a:t>
            </a:r>
            <a:r>
              <a:rPr lang="en-GB" sz="2400" dirty="0"/>
              <a:t>. </a:t>
            </a:r>
          </a:p>
          <a:p>
            <a:r>
              <a:rPr lang="en-GB" sz="2400" dirty="0"/>
              <a:t>Модули 1–6 се провеждат онлайн в рамките на 6 седмици. Това са задължителните модули.</a:t>
            </a:r>
          </a:p>
          <a:p>
            <a:r>
              <a:rPr lang="en-GB" sz="2400" dirty="0"/>
              <a:t>Модули 7-9 се провеждат на място под формата на три уъркшопа, организирани като част от учебни посещения</a:t>
            </a:r>
          </a:p>
          <a:p>
            <a:r>
              <a:rPr lang="en-GB" sz="2400" dirty="0"/>
              <a:t>Учебните материали включват:</a:t>
            </a:r>
          </a:p>
          <a:p>
            <a:pPr lvl="1"/>
            <a:r>
              <a:rPr lang="en-GB" sz="2000" dirty="0"/>
              <a:t>Power Point презентации</a:t>
            </a:r>
          </a:p>
          <a:p>
            <a:pPr lvl="1"/>
            <a:r>
              <a:rPr lang="en-GB" sz="2000" dirty="0"/>
              <a:t>Подробни учебни материали за всички модули – наръчник за достъпен туризъм</a:t>
            </a:r>
          </a:p>
          <a:p>
            <a:pPr lvl="1"/>
            <a:r>
              <a:rPr lang="en-GB" sz="2000" dirty="0"/>
              <a:t>Ръководства за достъпност (</a:t>
            </a:r>
            <a:r>
              <a:rPr lang="en-US" sz="2000" dirty="0"/>
              <a:t>Ръководство за приобщаващо обслужване на клиенти и комуникация; Ръководство за одит и оценка на достъпността </a:t>
            </a:r>
            <a:r>
              <a:rPr lang="en-US" sz="2000" dirty="0" err="1"/>
              <a:t>на</a:t>
            </a:r>
            <a:r>
              <a:rPr lang="en-US" sz="2000" dirty="0"/>
              <a:t> </a:t>
            </a:r>
            <a:r>
              <a:rPr lang="en-US" sz="2000" dirty="0" err="1"/>
              <a:t>обекти</a:t>
            </a:r>
            <a:r>
              <a:rPr lang="bg-BG" sz="2000" dirty="0"/>
              <a:t>те</a:t>
            </a:r>
            <a:r>
              <a:rPr lang="en-US" sz="2000" dirty="0"/>
              <a:t>; Одит на достъпността на каналите за дигитална комуникация)</a:t>
            </a:r>
          </a:p>
        </p:txBody>
      </p:sp>
    </p:spTree>
    <p:extLst>
      <p:ext uri="{BB962C8B-B14F-4D97-AF65-F5344CB8AC3E}">
        <p14:creationId xmlns:p14="http://schemas.microsoft.com/office/powerpoint/2010/main" val="1027268184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2530F25-180D-2740-F03A-4ED1C283E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Ползватели на достъпния туризъм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5440C7C-5658-0822-6141-3A4D949B86D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b="1" dirty="0">
                <a:solidFill>
                  <a:schemeClr val="bg2">
                    <a:lumMod val="50000"/>
                  </a:schemeClr>
                </a:solidFill>
              </a:rPr>
              <a:t>Хора с увреждания</a:t>
            </a:r>
          </a:p>
          <a:p>
            <a:pPr lvl="1"/>
            <a:r>
              <a:rPr lang="en-US" sz="2800" dirty="0"/>
              <a:t>Физически</a:t>
            </a:r>
          </a:p>
          <a:p>
            <a:pPr lvl="1"/>
            <a:r>
              <a:rPr lang="en-US" sz="2800" dirty="0"/>
              <a:t>Сензорни</a:t>
            </a:r>
          </a:p>
          <a:p>
            <a:pPr lvl="1"/>
            <a:r>
              <a:rPr lang="en-US" sz="2800" dirty="0"/>
              <a:t>Интелектуални</a:t>
            </a:r>
          </a:p>
          <a:p>
            <a:r>
              <a:rPr lang="en-US" sz="3200" b="1" dirty="0">
                <a:solidFill>
                  <a:schemeClr val="bg2">
                    <a:lumMod val="50000"/>
                  </a:schemeClr>
                </a:solidFill>
              </a:rPr>
              <a:t>Други групи от населението</a:t>
            </a:r>
          </a:p>
          <a:p>
            <a:pPr lvl="1"/>
            <a:r>
              <a:rPr lang="en-US" sz="2800" dirty="0"/>
              <a:t>Възрастни хора</a:t>
            </a:r>
          </a:p>
          <a:p>
            <a:pPr lvl="1"/>
            <a:r>
              <a:rPr lang="en-US" sz="2800" dirty="0"/>
              <a:t>Чужденци</a:t>
            </a:r>
          </a:p>
          <a:p>
            <a:pPr lvl="1"/>
            <a:r>
              <a:rPr lang="en-US" sz="2800" dirty="0"/>
              <a:t>Други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3200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F0DF925-6890-490D-C8AD-22B1B4FEDB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17919" y="1845735"/>
            <a:ext cx="5082871" cy="4023360"/>
          </a:xfrm>
        </p:spPr>
        <p:txBody>
          <a:bodyPr>
            <a:normAutofit lnSpcReduction="10000"/>
          </a:bodyPr>
          <a:lstStyle/>
          <a:p>
            <a:r>
              <a:rPr lang="en-US" sz="2400" b="1" dirty="0"/>
              <a:t>Други включват:</a:t>
            </a:r>
          </a:p>
          <a:p>
            <a:pPr lvl="1"/>
            <a:r>
              <a:rPr lang="en-US" sz="2000" dirty="0" err="1"/>
              <a:t>Хора</a:t>
            </a:r>
            <a:r>
              <a:rPr lang="en-US" sz="2000" dirty="0"/>
              <a:t> с</a:t>
            </a:r>
            <a:r>
              <a:rPr lang="bg-BG" sz="2000" dirty="0"/>
              <a:t> инвалидни </a:t>
            </a:r>
            <a:r>
              <a:rPr lang="en-US" sz="2000" dirty="0"/>
              <a:t> колички и бебешки колички</a:t>
            </a:r>
          </a:p>
          <a:p>
            <a:pPr lvl="1"/>
            <a:r>
              <a:rPr lang="en-US" sz="2000" dirty="0"/>
              <a:t>Бременни жени</a:t>
            </a:r>
          </a:p>
          <a:p>
            <a:pPr lvl="1"/>
            <a:r>
              <a:rPr lang="en-US" sz="2000" dirty="0"/>
              <a:t>Лица с </a:t>
            </a:r>
            <a:r>
              <a:rPr lang="en-US" sz="2000" dirty="0" err="1"/>
              <a:t>временн</a:t>
            </a:r>
            <a:r>
              <a:rPr lang="bg-BG" sz="2000" dirty="0"/>
              <a:t>и</a:t>
            </a:r>
            <a:r>
              <a:rPr lang="en-US" sz="2000" dirty="0"/>
              <a:t> увреждания</a:t>
            </a:r>
          </a:p>
          <a:p>
            <a:pPr lvl="1"/>
            <a:r>
              <a:rPr lang="en-US" sz="2000" dirty="0"/>
              <a:t>Лица с наранявания</a:t>
            </a:r>
          </a:p>
          <a:p>
            <a:pPr lvl="1"/>
            <a:r>
              <a:rPr lang="en-US" sz="2000" dirty="0"/>
              <a:t>Лица със затлъстяване, или с много висок или много нисък ръст;</a:t>
            </a:r>
          </a:p>
          <a:p>
            <a:pPr lvl="1"/>
            <a:r>
              <a:rPr lang="en-US" sz="2000" dirty="0"/>
              <a:t>Лица, носещи големи предмети</a:t>
            </a:r>
          </a:p>
          <a:p>
            <a:pPr lvl="1"/>
            <a:r>
              <a:rPr lang="en-US" sz="2000" dirty="0"/>
              <a:t>Деца</a:t>
            </a:r>
          </a:p>
          <a:p>
            <a:pPr lvl="1"/>
            <a:r>
              <a:rPr lang="en-US" sz="2000" dirty="0"/>
              <a:t>Придружители на хора с увреждания</a:t>
            </a:r>
          </a:p>
          <a:p>
            <a:pPr lvl="1"/>
            <a:r>
              <a:rPr lang="en-US" sz="2000" dirty="0"/>
              <a:t>Лица с алергии и/или хранителни непоносимости. </a:t>
            </a:r>
          </a:p>
        </p:txBody>
      </p:sp>
    </p:spTree>
    <p:extLst>
      <p:ext uri="{BB962C8B-B14F-4D97-AF65-F5344CB8AC3E}">
        <p14:creationId xmlns:p14="http://schemas.microsoft.com/office/powerpoint/2010/main" val="3726393160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FE8A878-5012-3E52-30FE-73C6A0378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Увреждания и пречки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9C191A0-31F2-1E2C-4712-D9BDE24158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3"/>
            <a:ext cx="10848535" cy="4461281"/>
          </a:xfrm>
        </p:spPr>
        <p:txBody>
          <a:bodyPr>
            <a:normAutofit fontScale="85000" lnSpcReduction="20000"/>
          </a:bodyPr>
          <a:lstStyle/>
          <a:p>
            <a:r>
              <a:rPr lang="en-GB" sz="2400" b="1" dirty="0">
                <a:solidFill>
                  <a:schemeClr val="bg2">
                    <a:lumMod val="50000"/>
                  </a:schemeClr>
                </a:solidFill>
              </a:rPr>
              <a:t>Нарушения на подвижността</a:t>
            </a:r>
          </a:p>
          <a:p>
            <a:pPr lvl="1"/>
            <a:r>
              <a:rPr lang="en-GB" sz="2000" dirty="0"/>
              <a:t>Хора, които използват инвалидни колички, скутери, патерици или имат затруднения при ходене или стоене за дълги периоди (например, много възрастни хора). Често срещани бариери за тази група са </a:t>
            </a:r>
            <a:r>
              <a:rPr lang="en-GB" sz="2000" b="1" dirty="0"/>
              <a:t>физическите препятствия </a:t>
            </a:r>
            <a:r>
              <a:rPr lang="en-GB" sz="2000" dirty="0"/>
              <a:t>в застроената среда.</a:t>
            </a:r>
            <a:endParaRPr lang="en-US" sz="2000" dirty="0"/>
          </a:p>
          <a:p>
            <a:r>
              <a:rPr lang="en-GB" sz="2400" b="1" dirty="0">
                <a:solidFill>
                  <a:schemeClr val="bg2">
                    <a:lumMod val="50000"/>
                  </a:schemeClr>
                </a:solidFill>
              </a:rPr>
              <a:t>Зрителни увреждания</a:t>
            </a:r>
          </a:p>
          <a:p>
            <a:pPr lvl="1"/>
            <a:r>
              <a:rPr lang="en-GB" sz="2000" dirty="0"/>
              <a:t>Включват пълна слепота, както и частично зрение (слабо зрение). Пречките тук са свързани с </a:t>
            </a:r>
            <a:r>
              <a:rPr lang="en-GB" sz="2000" b="1" dirty="0"/>
              <a:t>информацията и ориентацията</a:t>
            </a:r>
            <a:r>
              <a:rPr lang="en-GB" sz="2000" dirty="0"/>
              <a:t>.</a:t>
            </a:r>
          </a:p>
          <a:p>
            <a:r>
              <a:rPr lang="en-GB" sz="2400" b="1" dirty="0">
                <a:solidFill>
                  <a:schemeClr val="bg2">
                    <a:lumMod val="50000"/>
                  </a:schemeClr>
                </a:solidFill>
              </a:rPr>
              <a:t>Нарушения на слуха</a:t>
            </a:r>
          </a:p>
          <a:p>
            <a:pPr lvl="1"/>
            <a:r>
              <a:rPr lang="en-GB" sz="2000" dirty="0"/>
              <a:t>Включват хора, които са глухи или с увреден слух. Очевидните бариери включват всичко, свързано </a:t>
            </a:r>
            <a:r>
              <a:rPr lang="en-GB" sz="2000" b="1" dirty="0"/>
              <a:t>с аудио или говор</a:t>
            </a:r>
            <a:r>
              <a:rPr lang="en-GB" sz="2000" dirty="0"/>
              <a:t>.</a:t>
            </a:r>
          </a:p>
          <a:p>
            <a:r>
              <a:rPr lang="en-GB" sz="2400" b="1" dirty="0">
                <a:solidFill>
                  <a:schemeClr val="bg2">
                    <a:lumMod val="50000"/>
                  </a:schemeClr>
                </a:solidFill>
              </a:rPr>
              <a:t>Когнитивни или интелектуални увреждания</a:t>
            </a:r>
          </a:p>
          <a:p>
            <a:pPr lvl="1"/>
            <a:r>
              <a:rPr lang="en-GB" sz="2000" dirty="0"/>
              <a:t>Включват разстройства от аутистичния спектър и други когнитивни увреждания. Пречките тук често са свързани със </a:t>
            </a:r>
            <a:r>
              <a:rPr lang="en-GB" sz="2000" b="1" dirty="0"/>
              <a:t>сложността и сензорното претоварване</a:t>
            </a:r>
            <a:r>
              <a:rPr lang="en-GB" sz="2000" dirty="0"/>
              <a:t>.</a:t>
            </a:r>
          </a:p>
          <a:p>
            <a:r>
              <a:rPr lang="en-GB" sz="2400" b="1" dirty="0">
                <a:solidFill>
                  <a:schemeClr val="bg2">
                    <a:lumMod val="50000"/>
                  </a:schemeClr>
                </a:solidFill>
              </a:rPr>
              <a:t>Други / скрити увреждания</a:t>
            </a:r>
          </a:p>
          <a:p>
            <a:pPr lvl="1"/>
            <a:r>
              <a:rPr lang="en-GB" sz="2000" dirty="0"/>
              <a:t>Лица с хронични здравословни проблеми, хронична болка или умора; епилепсия; паническо разстройство; посттравматично стресово разстройство</a:t>
            </a:r>
            <a:endParaRPr lang="en-US" sz="2000" b="1" dirty="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86578359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D2A80-75C3-B1CA-8BC0-36827681F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Лица с двигателни увреждания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453A29-937D-395D-FF71-5D10C94F545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sz="3200" b="1" dirty="0"/>
              <a:t>Основните изисквания за достъпна оферта </a:t>
            </a:r>
            <a:r>
              <a:rPr lang="en-GB" sz="3200" dirty="0"/>
              <a:t>включват:</a:t>
            </a:r>
            <a:endParaRPr lang="en-US" sz="3200" dirty="0"/>
          </a:p>
          <a:p>
            <a:pPr lvl="1"/>
            <a:r>
              <a:rPr lang="en-GB" sz="2800" dirty="0"/>
              <a:t>Пътеки и входове без стъпала</a:t>
            </a:r>
            <a:endParaRPr lang="en-US" sz="2800" dirty="0"/>
          </a:p>
          <a:p>
            <a:pPr lvl="1"/>
            <a:r>
              <a:rPr lang="en-GB" sz="2800" dirty="0"/>
              <a:t>Без прагове или стъпала</a:t>
            </a:r>
            <a:endParaRPr lang="en-US" sz="2800" dirty="0"/>
          </a:p>
          <a:p>
            <a:pPr lvl="1"/>
            <a:r>
              <a:rPr lang="en-GB" sz="2800" dirty="0" err="1"/>
              <a:t>Достатъчн</a:t>
            </a:r>
            <a:r>
              <a:rPr lang="bg-BG" sz="2800" dirty="0"/>
              <a:t>и</a:t>
            </a:r>
            <a:r>
              <a:rPr lang="en-GB" sz="2800" dirty="0"/>
              <a:t> широки врати </a:t>
            </a:r>
            <a:endParaRPr lang="en-US" sz="2800" dirty="0"/>
          </a:p>
          <a:p>
            <a:pPr lvl="1"/>
            <a:r>
              <a:rPr lang="en-GB" sz="2800" dirty="0"/>
              <a:t>Стълби с удобни за хващане перила</a:t>
            </a:r>
            <a:endParaRPr lang="en-US" sz="2800" dirty="0"/>
          </a:p>
          <a:p>
            <a:pPr lvl="1"/>
            <a:r>
              <a:rPr lang="en-GB" sz="2800" dirty="0"/>
              <a:t>Достатъчно места за сядане</a:t>
            </a:r>
            <a:endParaRPr lang="en-US" sz="2800" dirty="0"/>
          </a:p>
          <a:p>
            <a:pPr lvl="1"/>
            <a:r>
              <a:rPr lang="en-GB" sz="2800" dirty="0"/>
              <a:t>Достатъчно място за движение и придвижване в закрити помещения</a:t>
            </a:r>
            <a:endParaRPr lang="en-US" sz="2800" dirty="0"/>
          </a:p>
          <a:p>
            <a:pPr lvl="1"/>
            <a:r>
              <a:rPr lang="en-GB" sz="2800" dirty="0"/>
              <a:t>Достатъчно пространство и места за съхранение на проходилки</a:t>
            </a:r>
            <a:endParaRPr lang="en-US" sz="2800" dirty="0"/>
          </a:p>
          <a:p>
            <a:pPr lvl="1"/>
            <a:r>
              <a:rPr lang="en-GB" sz="2800" dirty="0"/>
              <a:t>Достъпни санитарни помещения</a:t>
            </a:r>
            <a:endParaRPr lang="en-US" sz="2800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07F5505-2CA8-98D7-51D5-1A09CE95BE8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18238" y="2125775"/>
            <a:ext cx="4937125" cy="34637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BCFD652-B6AC-EEB3-B35F-D2AE31B2F308}"/>
              </a:ext>
            </a:extLst>
          </p:cNvPr>
          <p:cNvSpPr txBox="1"/>
          <p:nvPr/>
        </p:nvSpPr>
        <p:spPr>
          <a:xfrm>
            <a:off x="6218238" y="5869094"/>
            <a:ext cx="4022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Източник на изображението: https://pixabay.com/</a:t>
            </a:r>
          </a:p>
        </p:txBody>
      </p:sp>
    </p:spTree>
    <p:extLst>
      <p:ext uri="{BB962C8B-B14F-4D97-AF65-F5344CB8AC3E}">
        <p14:creationId xmlns:p14="http://schemas.microsoft.com/office/powerpoint/2010/main" val="459574773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02CAD-47FC-4859-C987-D43A68ED4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Хора със зрителни увреждания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94954A-E019-5A64-9C2F-5A069AFF65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5772444" cy="4473004"/>
          </a:xfrm>
        </p:spPr>
        <p:txBody>
          <a:bodyPr>
            <a:normAutofit fontScale="92500" lnSpcReduction="20000"/>
          </a:bodyPr>
          <a:lstStyle/>
          <a:p>
            <a:r>
              <a:rPr lang="en-GB" sz="2400" dirty="0"/>
              <a:t>Основните изисквания за достъпна услуга за </a:t>
            </a:r>
            <a:r>
              <a:rPr lang="en-GB" sz="2400" b="1" dirty="0">
                <a:solidFill>
                  <a:schemeClr val="bg2">
                    <a:lumMod val="50000"/>
                  </a:schemeClr>
                </a:solidFill>
              </a:rPr>
              <a:t>хора със зрителни увреждания </a:t>
            </a:r>
            <a:r>
              <a:rPr lang="en-GB" sz="2400" dirty="0"/>
              <a:t>включват:</a:t>
            </a:r>
            <a:endParaRPr lang="en-US" sz="2400" dirty="0"/>
          </a:p>
          <a:p>
            <a:pPr lvl="1"/>
            <a:r>
              <a:rPr lang="en-GB" sz="2000" dirty="0"/>
              <a:t>Текст с подходящ размер на шрифта</a:t>
            </a:r>
            <a:endParaRPr lang="en-US" sz="2000" dirty="0"/>
          </a:p>
          <a:p>
            <a:pPr lvl="1"/>
            <a:r>
              <a:rPr lang="en-GB" sz="2000" dirty="0"/>
              <a:t>Пиктограми, превключватели, дръжки, средства за ориентация и др. в ясно контрастиращи цветове</a:t>
            </a:r>
            <a:endParaRPr lang="en-US" sz="2000" dirty="0"/>
          </a:p>
          <a:p>
            <a:pPr lvl="1"/>
            <a:r>
              <a:rPr lang="ru-RU" sz="2000" dirty="0"/>
              <a:t>добро осветление и </a:t>
            </a:r>
            <a:r>
              <a:rPr lang="ru-RU" sz="2000" dirty="0" err="1"/>
              <a:t>подходящи</a:t>
            </a:r>
            <a:r>
              <a:rPr lang="ru-RU" sz="2000" dirty="0"/>
              <a:t> </a:t>
            </a:r>
            <a:r>
              <a:rPr lang="ru-RU" sz="2000" dirty="0" err="1"/>
              <a:t>светлинни</a:t>
            </a:r>
            <a:r>
              <a:rPr lang="ru-RU" sz="2000" dirty="0"/>
              <a:t> условия в </a:t>
            </a:r>
            <a:r>
              <a:rPr lang="ru-RU" sz="2000" dirty="0" err="1"/>
              <a:t>помещенията</a:t>
            </a:r>
            <a:endParaRPr lang="ru-RU" sz="2000" dirty="0"/>
          </a:p>
          <a:p>
            <a:pPr lvl="1"/>
            <a:r>
              <a:rPr lang="en-GB" sz="2000" dirty="0" err="1"/>
              <a:t>Светлинни</a:t>
            </a:r>
            <a:r>
              <a:rPr lang="en-GB" sz="2000" dirty="0"/>
              <a:t> ленти или контрастни ленти по стълбите и стъклените врати</a:t>
            </a:r>
            <a:endParaRPr lang="en-US" sz="2000" dirty="0"/>
          </a:p>
          <a:p>
            <a:r>
              <a:rPr lang="en-GB" sz="2400" dirty="0"/>
              <a:t>Основните изисквания за достъпна среда за </a:t>
            </a:r>
            <a:r>
              <a:rPr lang="en-GB" sz="2400" b="1" dirty="0">
                <a:solidFill>
                  <a:schemeClr val="bg2">
                    <a:lumMod val="50000"/>
                  </a:schemeClr>
                </a:solidFill>
              </a:rPr>
              <a:t>слепи хора </a:t>
            </a:r>
            <a:r>
              <a:rPr lang="en-GB" sz="2400" dirty="0"/>
              <a:t>включват:</a:t>
            </a:r>
            <a:endParaRPr lang="en-US" sz="2400" dirty="0"/>
          </a:p>
          <a:p>
            <a:pPr lvl="1"/>
            <a:r>
              <a:rPr lang="en-GB" sz="2000" dirty="0"/>
              <a:t>Звукова информация</a:t>
            </a:r>
            <a:endParaRPr lang="en-US" sz="2000" dirty="0"/>
          </a:p>
          <a:p>
            <a:pPr lvl="1"/>
            <a:r>
              <a:rPr lang="en-GB" sz="2000" dirty="0"/>
              <a:t>Възможност за придружаване от кучета-водачи</a:t>
            </a:r>
            <a:endParaRPr lang="en-US" sz="2000" dirty="0"/>
          </a:p>
          <a:p>
            <a:pPr lvl="1"/>
            <a:r>
              <a:rPr lang="en-GB" sz="2000" dirty="0"/>
              <a:t>Информация на брайл или с релефни букви</a:t>
            </a:r>
            <a:endParaRPr lang="en-US" sz="2000" dirty="0"/>
          </a:p>
          <a:p>
            <a:pPr lvl="1"/>
            <a:r>
              <a:rPr lang="en-GB" sz="2000" dirty="0"/>
              <a:t>Тактилна настилка и паваж</a:t>
            </a:r>
            <a:endParaRPr lang="en-US" sz="2000" dirty="0"/>
          </a:p>
          <a:p>
            <a:pPr lvl="1"/>
            <a:r>
              <a:rPr lang="en-GB" sz="2000" dirty="0"/>
              <a:t>Достъпни уебсайтове</a:t>
            </a:r>
            <a:endParaRPr lang="en-US" sz="2000" dirty="0"/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B033DDF6-A3D9-C3DC-9B62-DAF95026ABA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1961" y="2211706"/>
            <a:ext cx="4937125" cy="329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6135578-DD17-4AA0-DD53-042B6E6AE4B1}"/>
              </a:ext>
            </a:extLst>
          </p:cNvPr>
          <p:cNvSpPr txBox="1"/>
          <p:nvPr/>
        </p:nvSpPr>
        <p:spPr>
          <a:xfrm>
            <a:off x="6991961" y="5838968"/>
            <a:ext cx="4022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Източник на изображението: https://www.esri.com/</a:t>
            </a:r>
          </a:p>
        </p:txBody>
      </p:sp>
    </p:spTree>
    <p:extLst>
      <p:ext uri="{BB962C8B-B14F-4D97-AF65-F5344CB8AC3E}">
        <p14:creationId xmlns:p14="http://schemas.microsoft.com/office/powerpoint/2010/main" val="2332419142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B5346-2148-987D-9A96-B0B531685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Хора с увреждания на слуха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184656-D712-404A-9285-E734172FB34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sz="3200" b="1" dirty="0"/>
              <a:t>Основните изисквания </a:t>
            </a:r>
            <a:r>
              <a:rPr lang="en-GB" sz="3200" dirty="0" err="1"/>
              <a:t>за</a:t>
            </a:r>
            <a:r>
              <a:rPr lang="en-GB" sz="3200" dirty="0"/>
              <a:t> </a:t>
            </a:r>
            <a:r>
              <a:rPr lang="en-GB" sz="3200" dirty="0" err="1"/>
              <a:t>достъпн</a:t>
            </a:r>
            <a:r>
              <a:rPr lang="bg-BG" sz="3200" dirty="0"/>
              <a:t>о предлагане</a:t>
            </a:r>
            <a:r>
              <a:rPr lang="en-GB" sz="3200" dirty="0"/>
              <a:t> включват: </a:t>
            </a:r>
            <a:endParaRPr lang="en-US" sz="3200" dirty="0"/>
          </a:p>
          <a:p>
            <a:pPr lvl="1"/>
            <a:r>
              <a:rPr lang="en-GB" sz="2800" dirty="0"/>
              <a:t>Добавяне на визуална информация към аудио информацията, например субтитри във видеоклиповете</a:t>
            </a:r>
            <a:endParaRPr lang="en-US" sz="2800" dirty="0"/>
          </a:p>
          <a:p>
            <a:pPr lvl="1"/>
            <a:r>
              <a:rPr lang="en-GB" sz="2800" dirty="0"/>
              <a:t>Предоставяне на писмена информация</a:t>
            </a:r>
            <a:endParaRPr lang="en-US" sz="2800" dirty="0"/>
          </a:p>
          <a:p>
            <a:pPr lvl="1"/>
            <a:r>
              <a:rPr lang="en-GB" sz="2800" dirty="0"/>
              <a:t>Поддържане на зрителен контакт и ясно говорене</a:t>
            </a:r>
            <a:endParaRPr lang="en-US" sz="2800" dirty="0"/>
          </a:p>
          <a:p>
            <a:pPr lvl="1"/>
            <a:r>
              <a:rPr lang="en-GB" sz="2800" dirty="0"/>
              <a:t>Използване на преводачи на жестомимичен език, ако е необходимо</a:t>
            </a:r>
            <a:endParaRPr lang="en-US" sz="2800" dirty="0"/>
          </a:p>
          <a:p>
            <a:endParaRPr lang="en-US" sz="3200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910CF24-10E4-8047-ACD7-50B5570D7BE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18238" y="2211917"/>
            <a:ext cx="4937125" cy="329141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2D0E6E0-A618-6180-7CC3-AB605C7B7D69}"/>
              </a:ext>
            </a:extLst>
          </p:cNvPr>
          <p:cNvSpPr txBox="1"/>
          <p:nvPr/>
        </p:nvSpPr>
        <p:spPr>
          <a:xfrm>
            <a:off x="6218238" y="5869094"/>
            <a:ext cx="4022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Източник на изображението: https://pexels.com/</a:t>
            </a:r>
          </a:p>
        </p:txBody>
      </p:sp>
    </p:spTree>
    <p:extLst>
      <p:ext uri="{BB962C8B-B14F-4D97-AF65-F5344CB8AC3E}">
        <p14:creationId xmlns:p14="http://schemas.microsoft.com/office/powerpoint/2010/main" val="121972589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327B3-37AB-CFE5-1A8E-E796B77EB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800" dirty="0"/>
              <a:t>Лица с когнитивни или интелектуални увреждания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CFC040-3CA6-4E7B-9D6C-73EC04932A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402666"/>
          </a:xfrm>
        </p:spPr>
        <p:txBody>
          <a:bodyPr>
            <a:normAutofit fontScale="85000" lnSpcReduction="10000"/>
          </a:bodyPr>
          <a:lstStyle/>
          <a:p>
            <a:r>
              <a:rPr lang="en-GB" sz="3200" b="1" dirty="0"/>
              <a:t>Основните изисквания </a:t>
            </a:r>
            <a:r>
              <a:rPr lang="en-GB" sz="3200" dirty="0" err="1"/>
              <a:t>за</a:t>
            </a:r>
            <a:r>
              <a:rPr lang="en-GB" sz="3200" dirty="0"/>
              <a:t> </a:t>
            </a:r>
            <a:r>
              <a:rPr lang="en-GB" sz="3200" dirty="0" err="1"/>
              <a:t>достъпн</a:t>
            </a:r>
            <a:r>
              <a:rPr lang="bg-BG" sz="3200" dirty="0"/>
              <a:t>о предлагане </a:t>
            </a:r>
            <a:r>
              <a:rPr lang="en-GB" sz="3200" dirty="0" err="1"/>
              <a:t>включват</a:t>
            </a:r>
            <a:r>
              <a:rPr lang="en-GB" sz="3200" dirty="0"/>
              <a:t>: </a:t>
            </a:r>
            <a:endParaRPr lang="en-US" sz="3200" dirty="0"/>
          </a:p>
          <a:p>
            <a:pPr lvl="1"/>
            <a:r>
              <a:rPr lang="en-GB" sz="2800" dirty="0"/>
              <a:t>Концепцията за прост език (вербална комуникация с кратки, прости и граматически правилни изречения)</a:t>
            </a:r>
            <a:endParaRPr lang="en-US" sz="2800" dirty="0"/>
          </a:p>
          <a:p>
            <a:pPr lvl="1"/>
            <a:r>
              <a:rPr lang="en-GB" sz="2800" dirty="0"/>
              <a:t>Написване на текст с къси, прости и граматически правилни изречения</a:t>
            </a:r>
            <a:endParaRPr lang="en-US" sz="2800" dirty="0"/>
          </a:p>
          <a:p>
            <a:pPr lvl="1"/>
            <a:r>
              <a:rPr lang="en-GB" sz="2800" dirty="0"/>
              <a:t>Предоставяне на информация на прост език</a:t>
            </a:r>
            <a:endParaRPr lang="en-US" sz="2800" dirty="0"/>
          </a:p>
          <a:p>
            <a:pPr lvl="1"/>
            <a:r>
              <a:rPr lang="en-GB" sz="2800" dirty="0"/>
              <a:t>Използване на изображения като снимки или символи</a:t>
            </a:r>
            <a:endParaRPr lang="en-US" sz="2800" dirty="0"/>
          </a:p>
          <a:p>
            <a:pPr marL="0" indent="0">
              <a:buNone/>
            </a:pPr>
            <a:endParaRPr lang="en-US" sz="3200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C1FA955-11B0-CCBD-BE95-BE8A1E8DC05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18238" y="2211917"/>
            <a:ext cx="4937125" cy="329141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73F5C22-E4DC-07FA-8241-29D41BE8937B}"/>
              </a:ext>
            </a:extLst>
          </p:cNvPr>
          <p:cNvSpPr txBox="1"/>
          <p:nvPr/>
        </p:nvSpPr>
        <p:spPr>
          <a:xfrm>
            <a:off x="6218238" y="5869094"/>
            <a:ext cx="4022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Източник на изображението: https://pexels.com/</a:t>
            </a:r>
          </a:p>
        </p:txBody>
      </p:sp>
    </p:spTree>
    <p:extLst>
      <p:ext uri="{BB962C8B-B14F-4D97-AF65-F5344CB8AC3E}">
        <p14:creationId xmlns:p14="http://schemas.microsoft.com/office/powerpoint/2010/main" val="360597844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D6389-C618-E8FA-8E11-F6DE556B8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Други / Скрити увреждания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885828-B1ED-6D2E-0B0D-5BBF6812FE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5186290" cy="4023360"/>
          </a:xfrm>
        </p:spPr>
        <p:txBody>
          <a:bodyPr>
            <a:normAutofit fontScale="92500" lnSpcReduction="10000"/>
          </a:bodyPr>
          <a:lstStyle/>
          <a:p>
            <a:r>
              <a:rPr lang="en-US" sz="2800" b="1" dirty="0"/>
              <a:t>Не всички увреждания са видими.</a:t>
            </a:r>
          </a:p>
          <a:p>
            <a:r>
              <a:rPr lang="en-US" sz="2800" dirty="0"/>
              <a:t>Примери за това са:</a:t>
            </a:r>
          </a:p>
          <a:p>
            <a:pPr lvl="1"/>
            <a:r>
              <a:rPr lang="en-US" sz="2400" dirty="0"/>
              <a:t>Хронична болка или умора</a:t>
            </a:r>
          </a:p>
          <a:p>
            <a:pPr lvl="1"/>
            <a:r>
              <a:rPr lang="en-US" sz="2400" dirty="0"/>
              <a:t>Тревожни или панически разстройства</a:t>
            </a:r>
          </a:p>
          <a:p>
            <a:pPr lvl="1"/>
            <a:r>
              <a:rPr lang="en-US" sz="2400" dirty="0"/>
              <a:t>Сензорна чувствителност</a:t>
            </a:r>
          </a:p>
          <a:p>
            <a:pPr lvl="1"/>
            <a:r>
              <a:rPr lang="en-US" sz="2400" dirty="0"/>
              <a:t>Временно заболяване или травма</a:t>
            </a:r>
          </a:p>
          <a:p>
            <a:r>
              <a:rPr lang="en-US" sz="2800" dirty="0"/>
              <a:t>Гъвкавостта и емпатията са от съществено значение.</a:t>
            </a:r>
          </a:p>
          <a:p>
            <a:r>
              <a:rPr lang="en-US" sz="2800" dirty="0"/>
              <a:t>Спокойната реакция, без осъждане, може да направи голяма разлика.</a:t>
            </a:r>
          </a:p>
          <a:p>
            <a:pPr marL="0" indent="0">
              <a:buNone/>
            </a:pPr>
            <a:endParaRPr lang="en-US" sz="2800" dirty="0"/>
          </a:p>
          <a:p>
            <a:endParaRPr lang="en-US" sz="2800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16016ADF-2AFA-D121-8475-151CEAFA5B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900" y="1846369"/>
            <a:ext cx="4711780" cy="4022725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DA66E81-0AA5-4F12-9BD1-3AA1B30C8B5A}"/>
              </a:ext>
            </a:extLst>
          </p:cNvPr>
          <p:cNvSpPr txBox="1"/>
          <p:nvPr/>
        </p:nvSpPr>
        <p:spPr>
          <a:xfrm>
            <a:off x="6385284" y="5978103"/>
            <a:ext cx="4022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Източник на изображението: https://pexels.com/</a:t>
            </a:r>
          </a:p>
        </p:txBody>
      </p:sp>
    </p:spTree>
    <p:extLst>
      <p:ext uri="{BB962C8B-B14F-4D97-AF65-F5344CB8AC3E}">
        <p14:creationId xmlns:p14="http://schemas.microsoft.com/office/powerpoint/2010/main" val="1218876944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F795E2-A228-E20E-1A3D-5724CCC59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Достъпността е и въпрос на нагласа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96EC75-F93D-AE56-5298-3BBE80CFF2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20604"/>
          </a:xfrm>
        </p:spPr>
        <p:txBody>
          <a:bodyPr>
            <a:normAutofit fontScale="92500" lnSpcReduction="20000"/>
          </a:bodyPr>
          <a:lstStyle/>
          <a:p>
            <a:r>
              <a:rPr lang="en-GB" sz="3200" dirty="0"/>
              <a:t>Достъпността е свързана както с </a:t>
            </a:r>
            <a:r>
              <a:rPr lang="en-GB" sz="3200" b="1" dirty="0"/>
              <a:t>нагласата, </a:t>
            </a:r>
            <a:r>
              <a:rPr lang="en-GB" sz="3200" dirty="0"/>
              <a:t>така и с инфраструктурата.</a:t>
            </a:r>
          </a:p>
          <a:p>
            <a:r>
              <a:rPr lang="en-US" sz="3200" dirty="0"/>
              <a:t>Сградите и технологиите са важни.</a:t>
            </a:r>
          </a:p>
          <a:p>
            <a:r>
              <a:rPr lang="en-US" sz="3200" dirty="0"/>
              <a:t>Но </a:t>
            </a:r>
            <a:r>
              <a:rPr lang="en-US" sz="3200" b="1" dirty="0">
                <a:solidFill>
                  <a:schemeClr val="bg2">
                    <a:lumMod val="50000"/>
                  </a:schemeClr>
                </a:solidFill>
              </a:rPr>
              <a:t>хората правят разликата.</a:t>
            </a:r>
          </a:p>
          <a:p>
            <a:r>
              <a:rPr lang="en-US" sz="3200" dirty="0"/>
              <a:t>Нагласите на персонала определят преживяването на посетителите.</a:t>
            </a:r>
          </a:p>
          <a:p>
            <a:pPr lvl="1"/>
            <a:r>
              <a:rPr lang="en-US" sz="2800" dirty="0"/>
              <a:t>Възможно е обект с несъвършена инфраструктура да предостави добро преживяване благодарение на отличното отношение на персонала.</a:t>
            </a:r>
          </a:p>
          <a:p>
            <a:pPr lvl="1"/>
            <a:r>
              <a:rPr lang="en-US" sz="2800" dirty="0"/>
              <a:t>Също така е възможно обект, който е технически достъпен, да разочарова посетителите поради лошо общуване.</a:t>
            </a:r>
          </a:p>
        </p:txBody>
      </p:sp>
    </p:spTree>
    <p:extLst>
      <p:ext uri="{BB962C8B-B14F-4D97-AF65-F5344CB8AC3E}">
        <p14:creationId xmlns:p14="http://schemas.microsoft.com/office/powerpoint/2010/main" val="4161145593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9CD83-F532-0C30-DA2A-64AAE3563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Принципи на приобщаващото обслужване на клиенти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750F477-F9FA-BDD5-D2F3-C9A394C4ED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1939" y="1706098"/>
            <a:ext cx="6940061" cy="462670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087E48-2A04-BBA4-A54A-EE68D1CC7E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eriod"/>
            </a:pPr>
            <a:r>
              <a:rPr lang="en-US" b="1" dirty="0"/>
              <a:t>Уважение и любезност преди всичко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eriod"/>
            </a:pPr>
            <a:r>
              <a:rPr lang="en-US" b="1" dirty="0"/>
              <a:t>Питайте, преди да помогнете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eriod"/>
            </a:pPr>
            <a:r>
              <a:rPr lang="en-US" b="1" dirty="0"/>
              <a:t>Изслушвайте и се доверявайте на посетителя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eriod"/>
            </a:pPr>
            <a:r>
              <a:rPr lang="en-US" b="1" dirty="0"/>
              <a:t>Използвайте подходящ език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eriod"/>
            </a:pPr>
            <a:r>
              <a:rPr lang="en-US" b="1" dirty="0"/>
              <a:t>Бъдете търпеливи и внимателни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eriod"/>
            </a:pPr>
            <a:r>
              <a:rPr lang="en-US" b="1" dirty="0"/>
              <a:t>Създайте приветлива атмосфера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eriod"/>
            </a:pPr>
            <a:r>
              <a:rPr lang="en-US" b="1" dirty="0"/>
              <a:t>Запознайте се с правилата за поведение при конкретни взаимодействия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eriod"/>
            </a:pPr>
            <a:r>
              <a:rPr lang="en-US" b="1" dirty="0"/>
              <a:t>Останете позитивни и спокойни</a:t>
            </a:r>
          </a:p>
          <a:p>
            <a:r>
              <a:rPr lang="en-GB" dirty="0"/>
              <a:t>Отнасяйте се към посетителите с увреждания като ценни клиенти/гости, каквито са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A54C4C-AD8C-F654-2111-1CA92CF96602}"/>
              </a:ext>
            </a:extLst>
          </p:cNvPr>
          <p:cNvSpPr txBox="1"/>
          <p:nvPr/>
        </p:nvSpPr>
        <p:spPr>
          <a:xfrm>
            <a:off x="5251939" y="6472181"/>
            <a:ext cx="4022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Източник на изображението: https://pexels.com/</a:t>
            </a:r>
          </a:p>
        </p:txBody>
      </p:sp>
    </p:spTree>
    <p:extLst>
      <p:ext uri="{BB962C8B-B14F-4D97-AF65-F5344CB8AC3E}">
        <p14:creationId xmlns:p14="http://schemas.microsoft.com/office/powerpoint/2010/main" val="1287479945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530EC-CF48-17DA-3D72-E2D229382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Какво да правим и какво да не правим </a:t>
            </a:r>
            <a:r>
              <a:rPr lang="en-US" dirty="0"/>
              <a:t>на практика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0DF3CB-C27A-1F23-D08C-5789C6DD85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85000" lnSpcReduction="10000"/>
          </a:bodyPr>
          <a:lstStyle/>
          <a:p>
            <a:pPr lvl="0"/>
            <a:r>
              <a:rPr lang="en-GB" dirty="0"/>
              <a:t>ГОВОРЕТЕ директно на човека (а не на неговия придружител или помощник, сякаш той не е там).</a:t>
            </a:r>
            <a:endParaRPr lang="en-US" dirty="0"/>
          </a:p>
          <a:p>
            <a:pPr lvl="0"/>
            <a:r>
              <a:rPr lang="en-GB" dirty="0"/>
              <a:t>ПИТАЙТЕ дали се нуждае от помощ и каква, преди да се опитате да му помогнете.</a:t>
            </a:r>
            <a:endParaRPr lang="en-US" dirty="0"/>
          </a:p>
          <a:p>
            <a:pPr lvl="0"/>
            <a:r>
              <a:rPr lang="en-GB" dirty="0"/>
              <a:t>КОМУНИКИРАЙТЕ ясно и кратко и потвърдете дали е разбрал съобщението, ако е необходимо.</a:t>
            </a:r>
            <a:endParaRPr lang="en-US" dirty="0"/>
          </a:p>
          <a:p>
            <a:pPr lvl="0"/>
            <a:r>
              <a:rPr lang="en-GB" dirty="0"/>
              <a:t>ПРЕДЛАГАЙТЕ на човек с увреждане същите възможности и избор, както на останалите (например, попитайте „Искате ли аудиогид или писмен гид?“, вместо да приемате, че той иска само един от двата формата).</a:t>
            </a:r>
            <a:endParaRPr lang="en-US" dirty="0"/>
          </a:p>
          <a:p>
            <a:pPr lvl="0"/>
            <a:r>
              <a:rPr lang="en-GB" dirty="0"/>
              <a:t>БЪДЕТЕ търпеливи и дайте на човека време да се придвижи или да общува. Отпуснете се и бъдете себе си.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C1ED8D6-654F-746F-2CBC-AAF7B9052C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85000" lnSpcReduction="10000"/>
          </a:bodyPr>
          <a:lstStyle/>
          <a:p>
            <a:pPr lvl="0"/>
            <a:r>
              <a:rPr lang="en-GB" b="1" dirty="0">
                <a:solidFill>
                  <a:schemeClr val="bg2">
                    <a:lumMod val="50000"/>
                  </a:schemeClr>
                </a:solidFill>
              </a:rPr>
              <a:t>НЕ </a:t>
            </a:r>
            <a:r>
              <a:rPr lang="en-GB" dirty="0"/>
              <a:t>предполагайте, че знаете какво е най-добро за него, а изслушвайте неговите искания.</a:t>
            </a:r>
            <a:endParaRPr lang="en-US" dirty="0"/>
          </a:p>
          <a:p>
            <a:pPr lvl="0"/>
            <a:r>
              <a:rPr lang="en-GB" b="1" dirty="0">
                <a:solidFill>
                  <a:schemeClr val="bg2">
                    <a:lumMod val="50000"/>
                  </a:schemeClr>
                </a:solidFill>
              </a:rPr>
              <a:t>НЕ </a:t>
            </a:r>
            <a:r>
              <a:rPr lang="en-GB" dirty="0"/>
              <a:t>правете снизходителни изказвания (избягвайте изказвания като „Толкова сте вдъхновяващ, че сте тук“, които могат да бъдат възприети като унизителни).</a:t>
            </a:r>
            <a:endParaRPr lang="en-US" dirty="0"/>
          </a:p>
          <a:p>
            <a:pPr lvl="0"/>
            <a:r>
              <a:rPr lang="en-GB" b="1" dirty="0">
                <a:solidFill>
                  <a:schemeClr val="bg2">
                    <a:lumMod val="50000"/>
                  </a:schemeClr>
                </a:solidFill>
              </a:rPr>
              <a:t>НЕ </a:t>
            </a:r>
            <a:r>
              <a:rPr lang="en-GB" dirty="0"/>
              <a:t>докосвайте помощните средства на някого (инвалидна количка, бастун, слухов апарат и т.н.) без разрешение.</a:t>
            </a:r>
            <a:endParaRPr lang="en-US" dirty="0"/>
          </a:p>
          <a:p>
            <a:pPr lvl="0"/>
            <a:r>
              <a:rPr lang="en-GB" b="1" dirty="0">
                <a:solidFill>
                  <a:schemeClr val="bg2">
                    <a:lumMod val="50000"/>
                  </a:schemeClr>
                </a:solidFill>
              </a:rPr>
              <a:t>НЕ </a:t>
            </a:r>
            <a:r>
              <a:rPr lang="en-GB" dirty="0"/>
              <a:t>привличайте ненужно внимание към увреждането на човека, фокусирайте се върху </a:t>
            </a:r>
            <a:r>
              <a:rPr lang="en-GB" i="1" dirty="0"/>
              <a:t>преживяването</a:t>
            </a:r>
            <a:r>
              <a:rPr lang="en-GB" dirty="0"/>
              <a:t> на посетителя.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170025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992E9-B77A-5047-ED12-176089E8C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Обучителни модули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453084-E2B7-2B59-7CDC-08E24AB867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2800" b="1" dirty="0"/>
              <a:t>Задължителни модули (онлайн):</a:t>
            </a:r>
          </a:p>
          <a:p>
            <a:pPr lvl="1"/>
            <a:r>
              <a:rPr lang="en-US" sz="2400" dirty="0"/>
              <a:t>МОДУЛ 1: Въведение в достъпния туризъм и приобщаващото обслужване на клиенти</a:t>
            </a:r>
          </a:p>
          <a:p>
            <a:pPr lvl="1"/>
            <a:r>
              <a:rPr lang="en-US" sz="2400" dirty="0"/>
              <a:t>МОДУЛ 2: Стандарти, насоки и </a:t>
            </a:r>
            <a:r>
              <a:rPr lang="en-US" sz="2400" dirty="0" err="1"/>
              <a:t>добри</a:t>
            </a:r>
            <a:r>
              <a:rPr lang="en-US" sz="2400" dirty="0"/>
              <a:t> практики за достъпност</a:t>
            </a:r>
          </a:p>
          <a:p>
            <a:pPr lvl="1"/>
            <a:r>
              <a:rPr lang="en-US" sz="2400" dirty="0"/>
              <a:t>МОДУЛ 3: Провеждане на одити и оценки на достъпността на обекти</a:t>
            </a:r>
          </a:p>
          <a:p>
            <a:pPr lvl="1"/>
            <a:r>
              <a:rPr lang="en-US" sz="2400" dirty="0"/>
              <a:t>МОДУЛ 4: Планиране на подобрения в инфраструктурата за достъпност</a:t>
            </a:r>
          </a:p>
          <a:p>
            <a:pPr lvl="1"/>
            <a:r>
              <a:rPr lang="en-US" sz="2400" dirty="0"/>
              <a:t>МОДУЛ 5: Помощни технологии и цифрова достъпност в туризма</a:t>
            </a:r>
          </a:p>
          <a:p>
            <a:pPr lvl="1"/>
            <a:r>
              <a:rPr lang="en-US" sz="2400" dirty="0"/>
              <a:t>МОДУЛ 6: Насърчаване и </a:t>
            </a:r>
            <a:r>
              <a:rPr lang="en-US" sz="2400" dirty="0" err="1"/>
              <a:t>маркетинг</a:t>
            </a:r>
            <a:r>
              <a:rPr lang="bg-BG" sz="2400" dirty="0"/>
              <a:t>а</a:t>
            </a:r>
            <a:r>
              <a:rPr lang="en-US" sz="2400" dirty="0"/>
              <a:t> на достъпния туризъм</a:t>
            </a:r>
          </a:p>
          <a:p>
            <a:r>
              <a:rPr lang="en-US" sz="2800" b="1" dirty="0"/>
              <a:t>Допълнителни модули с присъствено обучение:</a:t>
            </a:r>
          </a:p>
          <a:p>
            <a:pPr lvl="1"/>
            <a:r>
              <a:rPr lang="en-US" sz="2400" dirty="0"/>
              <a:t>МОДУЛ 7: </a:t>
            </a:r>
            <a:r>
              <a:rPr lang="ru-RU" sz="2400" dirty="0" err="1"/>
              <a:t>Разработване</a:t>
            </a:r>
            <a:r>
              <a:rPr lang="ru-RU" sz="2400" dirty="0"/>
              <a:t> на </a:t>
            </a:r>
            <a:r>
              <a:rPr lang="ru-RU" sz="2400" dirty="0" err="1"/>
              <a:t>местни</a:t>
            </a:r>
            <a:r>
              <a:rPr lang="ru-RU" sz="2400" dirty="0"/>
              <a:t> </a:t>
            </a:r>
            <a:r>
              <a:rPr lang="ru-RU" sz="2400" dirty="0" err="1"/>
              <a:t>пилотни</a:t>
            </a:r>
            <a:r>
              <a:rPr lang="ru-RU" sz="2400" dirty="0"/>
              <a:t> обучения</a:t>
            </a:r>
            <a:endParaRPr lang="en-US" sz="2400" dirty="0"/>
          </a:p>
          <a:p>
            <a:pPr lvl="1"/>
            <a:r>
              <a:rPr lang="en-US" sz="2400" dirty="0"/>
              <a:t>МОДУЛ 8: Провеждане на оценки на достъпността и наставничество на други лица</a:t>
            </a:r>
          </a:p>
          <a:p>
            <a:pPr lvl="1"/>
            <a:r>
              <a:rPr lang="en-US" sz="2400" dirty="0"/>
              <a:t>МОДУЛ 9: Финансиране на проекти за достъпност и генериране на идеи за приобщаващ туризъм</a:t>
            </a:r>
          </a:p>
        </p:txBody>
      </p:sp>
    </p:spTree>
    <p:extLst>
      <p:ext uri="{BB962C8B-B14F-4D97-AF65-F5344CB8AC3E}">
        <p14:creationId xmlns:p14="http://schemas.microsoft.com/office/powerpoint/2010/main" val="1932663038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CAE0736-450B-D32A-AB83-D3E6EFBE5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Основни изводи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C97EE4-182A-3ED9-9D77-8368E442AA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26112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Достъпност и достойнство: </a:t>
            </a:r>
            <a:r>
              <a:rPr lang="en-US" dirty="0"/>
              <a:t>Достъпният туризъм се основава на равноправното участие и достойнството, като гарантира, че всеки може да се наслаждава на културата и наследството, без да се сблъсква с ненужни бариери или изключване.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Достъпността като добър бизнес: </a:t>
            </a:r>
            <a:r>
              <a:rPr lang="en-US" dirty="0"/>
              <a:t>Превръщането на туризма в достъпен привлича по-широк кръг от посетители, насърчава лоялността и подобрява цялостното качество, което го прави интелигентен и устойчив бизнес избор.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Проектиране за приобщаване: </a:t>
            </a:r>
            <a:r>
              <a:rPr lang="en-US" dirty="0"/>
              <a:t>Универсалният дизайн и социалният модел на уврежданията помагат на персонала да планира преживявания, които премахват бариерите на ранен етап и се фокусират върху промяната на средата и нагласите, а не на хората.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Разбиране на разнообразните нужди: </a:t>
            </a:r>
            <a:r>
              <a:rPr lang="en-US" dirty="0"/>
              <a:t>Нуждите от достъп варират значително, но много добре обмислени решения подпомагат едновременно множество посетители и подобряват цялостното преживяване на посетителите.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Силата на нагласите и обслужването: </a:t>
            </a:r>
            <a:r>
              <a:rPr lang="en-US" dirty="0"/>
              <a:t>Начинът, по който персоналът общува, слуша и отговаря, често е толкова важен, колкото и физическият достъп, и определя дали посетителите се чувстват наистина добре дошли.</a:t>
            </a:r>
          </a:p>
        </p:txBody>
      </p:sp>
    </p:spTree>
    <p:extLst>
      <p:ext uri="{BB962C8B-B14F-4D97-AF65-F5344CB8AC3E}">
        <p14:creationId xmlns:p14="http://schemas.microsoft.com/office/powerpoint/2010/main" val="2382382998"/>
      </p:ext>
    </p:extLst>
  </p:cSld>
  <p:clrMapOvr>
    <a:masterClrMapping/>
  </p:clrMapOvr>
  <p:transition spd="slow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C7982B-C8B2-D821-F153-08951E75A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754" y="2937217"/>
            <a:ext cx="3200400" cy="846406"/>
          </a:xfrm>
        </p:spPr>
        <p:txBody>
          <a:bodyPr anchor="ctr">
            <a:normAutofit fontScale="90000"/>
          </a:bodyPr>
          <a:lstStyle/>
          <a:p>
            <a:r>
              <a:rPr lang="en-US" sz="4400" dirty="0"/>
              <a:t>БЛАГОДАРЯ ВИ!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3AE102F-0835-84F6-154D-348D4DA6DA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en-US" sz="3200" dirty="0"/>
              <a:t>Имате ли въпроси?</a:t>
            </a:r>
          </a:p>
          <a:p>
            <a:r>
              <a:rPr lang="en-US" sz="3200" dirty="0"/>
              <a:t>Какво беше ново или изненадващо за вас?</a:t>
            </a:r>
          </a:p>
        </p:txBody>
      </p:sp>
    </p:spTree>
    <p:extLst>
      <p:ext uri="{BB962C8B-B14F-4D97-AF65-F5344CB8AC3E}">
        <p14:creationId xmlns:p14="http://schemas.microsoft.com/office/powerpoint/2010/main" val="2517060242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B952915-D66F-3780-D2A6-795A707D03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0051" y="-137160"/>
            <a:ext cx="10058400" cy="3566160"/>
          </a:xfrm>
        </p:spPr>
        <p:txBody>
          <a:bodyPr>
            <a:normAutofit/>
          </a:bodyPr>
          <a:lstStyle/>
          <a:p>
            <a:r>
              <a:rPr lang="en-GB" sz="4400" dirty="0"/>
              <a:t>МОДУЛ 1: Въведение в достъпния туризъм и приобщаващото обслужване на клиенти</a:t>
            </a:r>
            <a:endParaRPr lang="en-US" sz="44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322DE57-8FF2-A2BA-1C45-DB199A692D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3720125"/>
            <a:ext cx="10058400" cy="1143000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Програма за обучение на обучители по достъпен културен туризъм</a:t>
            </a:r>
          </a:p>
          <a:p>
            <a:r>
              <a:rPr lang="en-GB" dirty="0"/>
              <a:t>Проект: TACT – Обучение за достъпен културен туризъм</a:t>
            </a:r>
            <a:endParaRPr lang="en-US" dirty="0"/>
          </a:p>
        </p:txBody>
      </p:sp>
      <p:pic>
        <p:nvPicPr>
          <p:cNvPr id="6" name="Graphic 1">
            <a:extLst>
              <a:ext uri="{FF2B5EF4-FFF2-40B4-BE49-F238E27FC236}">
                <a16:creationId xmlns:a16="http://schemas.microsoft.com/office/drawing/2014/main" id="{E86E692B-22D8-756D-C826-0F8B82F7FE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29565" y="5417058"/>
            <a:ext cx="2238375" cy="6819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878A68E-CAF1-02C4-FBD8-E2B9BE4333A2}"/>
              </a:ext>
            </a:extLst>
          </p:cNvPr>
          <p:cNvSpPr txBox="1"/>
          <p:nvPr/>
        </p:nvSpPr>
        <p:spPr>
          <a:xfrm>
            <a:off x="3729318" y="5452717"/>
            <a:ext cx="81309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Финансиран от Европейския съюз. Изразените възгледи и мнения обаче са изцяло на автора и не отразяват непременно тези на Европейския съюз или Фондация „Темпус“. Нито Европейският съюз, нито Фондация „Темпус“ могат да бъдат държани отговорни за тях.</a:t>
            </a:r>
          </a:p>
        </p:txBody>
      </p:sp>
    </p:spTree>
    <p:extLst>
      <p:ext uri="{BB962C8B-B14F-4D97-AF65-F5344CB8AC3E}">
        <p14:creationId xmlns:p14="http://schemas.microsoft.com/office/powerpoint/2010/main" val="915912313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3F795-1CE6-17FC-2A12-7A0539366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Цели на обучението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C49F4E-13E6-A560-128A-7F5B36E461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/>
              <a:t>До края на този модул участниците </a:t>
            </a:r>
            <a:r>
              <a:rPr lang="en-US" sz="2400" dirty="0" err="1"/>
              <a:t>ще</a:t>
            </a:r>
            <a:r>
              <a:rPr lang="en-US" sz="2400" dirty="0"/>
              <a:t> </a:t>
            </a:r>
            <a:r>
              <a:rPr lang="en-US" sz="2400" dirty="0" err="1"/>
              <a:t>могат</a:t>
            </a:r>
            <a:r>
              <a:rPr lang="bg-BG" sz="2400" dirty="0"/>
              <a:t> да</a:t>
            </a:r>
            <a:r>
              <a:rPr lang="en-US" sz="2400" dirty="0"/>
              <a:t>:</a:t>
            </a:r>
          </a:p>
          <a:p>
            <a:pPr lvl="1"/>
            <a:r>
              <a:rPr lang="en-US" sz="2400" dirty="0"/>
              <a:t>Обясняват 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</a:rPr>
              <a:t>ключовите концепции </a:t>
            </a:r>
            <a:r>
              <a:rPr lang="en-US" sz="2400" dirty="0"/>
              <a:t>на достъпния туризъм и достъпността на културното наследство (Достъпен туризъм и „Туризъм за всички“)</a:t>
            </a:r>
          </a:p>
          <a:p>
            <a:pPr lvl="1"/>
            <a:r>
              <a:rPr lang="ru-RU" sz="2400" dirty="0" err="1"/>
              <a:t>Обобщават</a:t>
            </a:r>
            <a:r>
              <a:rPr lang="ru-RU" sz="2400" dirty="0"/>
              <a:t> ползите и </a:t>
            </a:r>
            <a:r>
              <a:rPr lang="ru-RU" sz="2400" dirty="0" err="1"/>
              <a:t>значението</a:t>
            </a:r>
            <a:r>
              <a:rPr lang="ru-RU" sz="2400" dirty="0"/>
              <a:t> на </a:t>
            </a:r>
            <a:r>
              <a:rPr lang="ru-RU" sz="2400" dirty="0" err="1"/>
              <a:t>достъпността</a:t>
            </a:r>
            <a:r>
              <a:rPr lang="ru-RU" sz="2400" dirty="0"/>
              <a:t> – </a:t>
            </a:r>
            <a:r>
              <a:rPr lang="ru-RU" sz="2400" dirty="0" err="1"/>
              <a:t>защо</a:t>
            </a:r>
            <a:r>
              <a:rPr lang="ru-RU" sz="2400" dirty="0"/>
              <a:t> </a:t>
            </a:r>
            <a:r>
              <a:rPr lang="ru-RU" sz="2400" dirty="0" err="1"/>
              <a:t>достъпността</a:t>
            </a:r>
            <a:r>
              <a:rPr lang="ru-RU" sz="2400" dirty="0"/>
              <a:t> е важна (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</a:rPr>
              <a:t>права и бизнес ползи</a:t>
            </a:r>
            <a:r>
              <a:rPr lang="ru-RU" sz="2400" dirty="0"/>
              <a:t>)</a:t>
            </a:r>
          </a:p>
          <a:p>
            <a:pPr lvl="1"/>
            <a:r>
              <a:rPr lang="bg-BG" sz="2400" dirty="0"/>
              <a:t>Р</a:t>
            </a:r>
            <a:r>
              <a:rPr lang="en-US" sz="2400" dirty="0" err="1"/>
              <a:t>азберат</a:t>
            </a:r>
            <a:r>
              <a:rPr lang="en-US" sz="2400" dirty="0"/>
              <a:t> </a:t>
            </a:r>
            <a:r>
              <a:rPr lang="en-US" sz="2400" b="1" dirty="0">
                <a:solidFill>
                  <a:schemeClr val="bg2">
                    <a:lumMod val="50000"/>
                  </a:schemeClr>
                </a:solidFill>
              </a:rPr>
              <a:t>основните принципи</a:t>
            </a:r>
            <a:r>
              <a:rPr lang="en-US" sz="2400" dirty="0"/>
              <a:t>: универсален дизайн и социален модел на уврежданията</a:t>
            </a:r>
          </a:p>
          <a:p>
            <a:pPr lvl="1"/>
            <a:r>
              <a:rPr lang="bg-BG" sz="2400" dirty="0"/>
              <a:t>Р</a:t>
            </a:r>
            <a:r>
              <a:rPr lang="en-US" sz="2400" dirty="0" err="1"/>
              <a:t>азпознават</a:t>
            </a:r>
            <a:r>
              <a:rPr lang="en-US" sz="2400" dirty="0"/>
              <a:t> </a:t>
            </a:r>
            <a:r>
              <a:rPr lang="en-US" sz="2400" dirty="0" err="1"/>
              <a:t>различните</a:t>
            </a:r>
            <a:r>
              <a:rPr lang="en-US" sz="2400" dirty="0"/>
              <a:t> 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</a:rPr>
              <a:t>потребности от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</a:rPr>
              <a:t>достъп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</a:rPr>
              <a:t> и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</a:rPr>
              <a:t>съществуващите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</a:rPr>
              <a:t>бариери</a:t>
            </a:r>
            <a:endParaRPr lang="en-US" sz="2400" b="1" dirty="0">
              <a:solidFill>
                <a:schemeClr val="bg2">
                  <a:lumMod val="50000"/>
                </a:schemeClr>
              </a:solidFill>
            </a:endParaRPr>
          </a:p>
          <a:p>
            <a:pPr lvl="1"/>
            <a:r>
              <a:rPr lang="bg-BG" sz="2400" dirty="0"/>
              <a:t>В</a:t>
            </a:r>
            <a:r>
              <a:rPr lang="en-US" sz="2400" dirty="0" err="1"/>
              <a:t>ъзприемат</a:t>
            </a:r>
            <a:r>
              <a:rPr lang="en-US" sz="2400" dirty="0"/>
              <a:t>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</a:rPr>
              <a:t>приобщаващо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</a:rPr>
              <a:t> отношение при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</a:rPr>
              <a:t>обслужването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</a:rPr>
              <a:t> на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</a:rPr>
              <a:t>клиенти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</a:rPr>
              <a:t> и посетители</a:t>
            </a:r>
            <a:endParaRPr lang="en-US" sz="2400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593664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50A29-F074-9F21-ED70-40648DDB2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Какво е достъпен туризъм?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0D6105-4548-4BEE-88E6-75549FC634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79" y="1845733"/>
            <a:ext cx="4937760" cy="4296629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Достъпният туризъм означава създаване на туристически преживявания, които:</a:t>
            </a:r>
          </a:p>
          <a:p>
            <a:pPr lvl="1"/>
            <a:r>
              <a:rPr lang="ru-RU" dirty="0" err="1"/>
              <a:t>могат</a:t>
            </a:r>
            <a:r>
              <a:rPr lang="ru-RU" dirty="0"/>
              <a:t> да </a:t>
            </a:r>
            <a:r>
              <a:rPr lang="ru-RU" dirty="0" err="1"/>
              <a:t>бъдат</a:t>
            </a:r>
            <a:r>
              <a:rPr lang="ru-RU" dirty="0"/>
              <a:t> </a:t>
            </a:r>
            <a:r>
              <a:rPr lang="ru-RU" dirty="0" err="1"/>
              <a:t>използвани</a:t>
            </a:r>
            <a:r>
              <a:rPr lang="ru-RU" dirty="0"/>
              <a:t> от </a:t>
            </a:r>
            <a:r>
              <a:rPr lang="ru-RU" dirty="0" err="1"/>
              <a:t>възможно</a:t>
            </a:r>
            <a:r>
              <a:rPr lang="ru-RU" dirty="0"/>
              <a:t> най-много хора</a:t>
            </a:r>
          </a:p>
          <a:p>
            <a:pPr lvl="1"/>
            <a:r>
              <a:rPr lang="bg-BG" dirty="0"/>
              <a:t>п</a:t>
            </a:r>
            <a:r>
              <a:rPr lang="en-US" dirty="0" err="1"/>
              <a:t>озволяват</a:t>
            </a:r>
            <a:r>
              <a:rPr lang="en-US" dirty="0"/>
              <a:t> участие с достойнство и независимост</a:t>
            </a:r>
          </a:p>
          <a:p>
            <a:pPr lvl="1"/>
            <a:r>
              <a:rPr lang="ru-RU" dirty="0" err="1"/>
              <a:t>преодоляват</a:t>
            </a:r>
            <a:r>
              <a:rPr lang="ru-RU" dirty="0"/>
              <a:t> физически, </a:t>
            </a:r>
            <a:r>
              <a:rPr lang="ru-RU" dirty="0" err="1"/>
              <a:t>сензорни</a:t>
            </a:r>
            <a:r>
              <a:rPr lang="ru-RU" dirty="0"/>
              <a:t>, </a:t>
            </a:r>
            <a:r>
              <a:rPr lang="ru-RU" dirty="0" err="1"/>
              <a:t>дигитални</a:t>
            </a:r>
            <a:r>
              <a:rPr lang="ru-RU" dirty="0"/>
              <a:t> и </a:t>
            </a:r>
            <a:r>
              <a:rPr lang="ru-RU" dirty="0" err="1"/>
              <a:t>поведенчески</a:t>
            </a:r>
            <a:r>
              <a:rPr lang="ru-RU" dirty="0"/>
              <a:t> </a:t>
            </a:r>
            <a:r>
              <a:rPr lang="ru-RU" dirty="0" err="1"/>
              <a:t>бариери</a:t>
            </a:r>
            <a:endParaRPr lang="ru-RU" dirty="0"/>
          </a:p>
          <a:p>
            <a:pPr lvl="1"/>
            <a:r>
              <a:rPr lang="bg-BG" dirty="0"/>
              <a:t>о</a:t>
            </a:r>
            <a:r>
              <a:rPr lang="en-US" dirty="0" err="1"/>
              <a:t>бхващат</a:t>
            </a:r>
            <a:r>
              <a:rPr lang="en-US" dirty="0"/>
              <a:t> цялостното преживяване на посетителя – преди, по време и след посещението</a:t>
            </a:r>
          </a:p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Достъпен туризъм </a:t>
            </a:r>
            <a:r>
              <a:rPr lang="en-US" dirty="0"/>
              <a:t>– туризъм, който позволява на хората да участват, независимо от увреждане, възраст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bg-BG" dirty="0"/>
              <a:t>индивидуални обстоятелства</a:t>
            </a:r>
            <a:endParaRPr lang="en-US" dirty="0"/>
          </a:p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Туризъм за всички </a:t>
            </a:r>
            <a:r>
              <a:rPr lang="en-US" dirty="0"/>
              <a:t>– </a:t>
            </a:r>
            <a:r>
              <a:rPr lang="ru-RU" dirty="0" err="1"/>
              <a:t>приобщаващ</a:t>
            </a:r>
            <a:r>
              <a:rPr lang="ru-RU" dirty="0"/>
              <a:t> подход, </a:t>
            </a:r>
            <a:r>
              <a:rPr lang="ru-RU" dirty="0" err="1"/>
              <a:t>който</a:t>
            </a:r>
            <a:r>
              <a:rPr lang="ru-RU" dirty="0"/>
              <a:t> </a:t>
            </a:r>
            <a:r>
              <a:rPr lang="ru-RU" dirty="0" err="1"/>
              <a:t>съчетава</a:t>
            </a:r>
            <a:r>
              <a:rPr lang="ru-RU" dirty="0"/>
              <a:t> </a:t>
            </a:r>
            <a:r>
              <a:rPr lang="ru-RU" dirty="0" err="1"/>
              <a:t>достъпност</a:t>
            </a:r>
            <a:r>
              <a:rPr lang="ru-RU" dirty="0"/>
              <a:t>, </a:t>
            </a:r>
            <a:r>
              <a:rPr lang="ru-RU" dirty="0" err="1"/>
              <a:t>устойчивост</a:t>
            </a:r>
            <a:r>
              <a:rPr lang="ru-RU" dirty="0"/>
              <a:t> и </a:t>
            </a:r>
            <a:r>
              <a:rPr lang="ru-RU" dirty="0" err="1"/>
              <a:t>социално</a:t>
            </a:r>
            <a:r>
              <a:rPr lang="ru-RU" dirty="0"/>
              <a:t> </a:t>
            </a:r>
            <a:r>
              <a:rPr lang="ru-RU" dirty="0" err="1"/>
              <a:t>включване</a:t>
            </a:r>
            <a:r>
              <a:rPr lang="ru-RU" dirty="0"/>
              <a:t>.</a:t>
            </a:r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E91FB2D9-E59B-0FD7-7D6F-00188D39685E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023961891"/>
              </p:ext>
            </p:extLst>
          </p:nvPr>
        </p:nvGraphicFramePr>
        <p:xfrm>
          <a:off x="6335468" y="1846263"/>
          <a:ext cx="5504839" cy="42966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270019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E0A218C-CEF5-8E8E-BB61-BFF590134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Възприятие срещу реалност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35D4D07F-C8AB-983A-0967-66D848CFD9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756342"/>
              </p:ext>
            </p:extLst>
          </p:nvPr>
        </p:nvGraphicFramePr>
        <p:xfrm>
          <a:off x="1097280" y="1992923"/>
          <a:ext cx="10058400" cy="42799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87858">
                  <a:extLst>
                    <a:ext uri="{9D8B030D-6E8A-4147-A177-3AD203B41FA5}">
                      <a16:colId xmlns:a16="http://schemas.microsoft.com/office/drawing/2014/main" val="3194956740"/>
                    </a:ext>
                  </a:extLst>
                </a:gridCol>
                <a:gridCol w="6970542">
                  <a:extLst>
                    <a:ext uri="{9D8B030D-6E8A-4147-A177-3AD203B41FA5}">
                      <a16:colId xmlns:a16="http://schemas.microsoft.com/office/drawing/2014/main" val="974856132"/>
                    </a:ext>
                  </a:extLst>
                </a:gridCol>
              </a:tblGrid>
              <a:tr h="30227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 dirty="0">
                          <a:effectLst/>
                        </a:rPr>
                        <a:t>ВЪЗПРИЯТИЕ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 dirty="0">
                          <a:effectLst/>
                        </a:rPr>
                        <a:t>РЕАЛНОСТ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5424862"/>
                  </a:ext>
                </a:extLst>
              </a:tr>
              <a:tr h="54013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>
                          <a:effectLst/>
                        </a:rPr>
                        <a:t>„Всичко се свежда до инвалидните колички…“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b="1" kern="100" dirty="0">
                          <a:effectLst/>
                        </a:rPr>
                        <a:t>НЕ Е ВЯРНО</a:t>
                      </a:r>
                      <a:r>
                        <a:rPr lang="en-GB" sz="1600" kern="100" dirty="0">
                          <a:effectLst/>
                        </a:rPr>
                        <a:t>. В Обединеното кралство само</a:t>
                      </a:r>
                      <a:r>
                        <a:rPr lang="en-GB" sz="1600" b="1" kern="100" dirty="0">
                          <a:effectLst/>
                        </a:rPr>
                        <a:t> 7% от хората с увреждания </a:t>
                      </a:r>
                      <a:r>
                        <a:rPr lang="en-GB" sz="1600" kern="100" dirty="0">
                          <a:effectLst/>
                        </a:rPr>
                        <a:t>използват инвалидни колички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731934"/>
                  </a:ext>
                </a:extLst>
              </a:tr>
              <a:tr h="174263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 dirty="0">
                          <a:effectLst/>
                        </a:rPr>
                        <a:t>„Достъпността е твърде скъпа...“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 dirty="0">
                          <a:effectLst/>
                        </a:rPr>
                        <a:t>В много случаи има много </a:t>
                      </a:r>
                      <a:r>
                        <a:rPr lang="en-GB" sz="1600" b="1" kern="100" dirty="0">
                          <a:effectLst/>
                        </a:rPr>
                        <a:t>„евтини/безплатни“ </a:t>
                      </a:r>
                      <a:r>
                        <a:rPr lang="en-GB" sz="1600" kern="100" dirty="0">
                          <a:effectLst/>
                        </a:rPr>
                        <a:t>методи за осигуряване на достъпност. Например:</a:t>
                      </a:r>
                      <a:endParaRPr lang="en-US" sz="1600" kern="100" dirty="0">
                        <a:effectLst/>
                      </a:endParaRPr>
                    </a:p>
                    <a:p>
                      <a:pPr marL="285750" lvl="0" indent="-285750" algn="l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1600" kern="100" dirty="0">
                          <a:effectLst/>
                        </a:rPr>
                        <a:t>Дръжте лупа под ръка, за да може човек с увредено зрение да прочете менюто</a:t>
                      </a:r>
                      <a:endParaRPr lang="en-US" sz="1600" kern="100" dirty="0">
                        <a:effectLst/>
                      </a:endParaRPr>
                    </a:p>
                    <a:p>
                      <a:pPr marL="285750" lvl="0" indent="-28575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600" kern="100" dirty="0">
                          <a:effectLst/>
                        </a:rPr>
                        <a:t>Включете обучение по достъпност в общото обучение на персонала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4253255"/>
                  </a:ext>
                </a:extLst>
              </a:tr>
              <a:tr h="58555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 dirty="0">
                          <a:effectLst/>
                        </a:rPr>
                        <a:t>„Това е нишов пазар…“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 dirty="0">
                          <a:effectLst/>
                        </a:rPr>
                        <a:t>Достъпният туризъм обхваща над</a:t>
                      </a:r>
                      <a:r>
                        <a:rPr lang="en-GB" sz="1600" b="1" kern="100" dirty="0">
                          <a:effectLst/>
                        </a:rPr>
                        <a:t> 25% от общия туристически пазар </a:t>
                      </a:r>
                      <a:r>
                        <a:rPr lang="en-GB" sz="1600" kern="100" dirty="0">
                          <a:effectLst/>
                        </a:rPr>
                        <a:t>и се </a:t>
                      </a:r>
                      <a:r>
                        <a:rPr lang="en-GB" sz="1600" kern="100" dirty="0" err="1">
                          <a:effectLst/>
                        </a:rPr>
                        <a:t>разраства</a:t>
                      </a:r>
                      <a:r>
                        <a:rPr lang="en-GB" sz="1600" kern="100" dirty="0">
                          <a:effectLst/>
                        </a:rPr>
                        <a:t> с</a:t>
                      </a:r>
                      <a:r>
                        <a:rPr lang="bg-BG" sz="1600" kern="100" dirty="0" err="1">
                          <a:effectLst/>
                        </a:rPr>
                        <a:t>ъс</a:t>
                      </a:r>
                      <a:r>
                        <a:rPr lang="en-GB" sz="1600" kern="100" dirty="0">
                          <a:effectLst/>
                        </a:rPr>
                        <a:t> застаряването на населението.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3406942"/>
                  </a:ext>
                </a:extLst>
              </a:tr>
              <a:tr h="104970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 dirty="0">
                          <a:effectLst/>
                        </a:rPr>
                        <a:t>„Може да направим или кажем нещо погрешно и да обидим някого...“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600" kern="100" dirty="0">
                          <a:effectLst/>
                        </a:rPr>
                        <a:t>Доказано е, че обучението по достъпност </a:t>
                      </a:r>
                      <a:r>
                        <a:rPr lang="en-GB" sz="1600" b="1" kern="100" dirty="0">
                          <a:effectLst/>
                        </a:rPr>
                        <a:t>повишава увереността на персонала, подобрява обслужването на клиентите, стимулира повторните посещения и насърчава по-добри отзиви за удовлетвореността на клиентите.</a:t>
                      </a:r>
                      <a:endParaRPr lang="en-US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30340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0608590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AE0DC-C99C-4F4E-2883-10B7ACB24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Достъпността като човешко право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9D173E-0A71-8900-CC3D-2593FD00AC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Достъпността се отнася преди всичко </a:t>
            </a:r>
            <a:r>
              <a:rPr lang="en-US" dirty="0" err="1"/>
              <a:t>до</a:t>
            </a:r>
            <a:r>
              <a:rPr lang="en-US" dirty="0"/>
              <a:t>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равни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права и </a:t>
            </a:r>
            <a:r>
              <a:rPr lang="en-US" b="1" dirty="0" err="1">
                <a:solidFill>
                  <a:schemeClr val="bg2">
                    <a:lumMod val="50000"/>
                  </a:schemeClr>
                </a:solidFill>
              </a:rPr>
              <a:t>основно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 човешко достойнство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. </a:t>
            </a:r>
          </a:p>
          <a:p>
            <a:r>
              <a:rPr lang="en-US" dirty="0"/>
              <a:t>Ако даден културен обект е отворен за обществеността, той трябва да бъде отворен за всички членове на обществото.</a:t>
            </a:r>
          </a:p>
          <a:p>
            <a:r>
              <a:rPr lang="ru-RU" dirty="0" err="1"/>
              <a:t>Липсата</a:t>
            </a:r>
            <a:r>
              <a:rPr lang="ru-RU" dirty="0"/>
              <a:t> на </a:t>
            </a:r>
            <a:r>
              <a:rPr lang="ru-RU" dirty="0" err="1"/>
              <a:t>достъпност</a:t>
            </a:r>
            <a:r>
              <a:rPr lang="ru-RU" dirty="0"/>
              <a:t> </a:t>
            </a:r>
            <a:r>
              <a:rPr lang="ru-RU" dirty="0" err="1"/>
              <a:t>оказва</a:t>
            </a:r>
            <a:r>
              <a:rPr lang="ru-RU" dirty="0"/>
              <a:t> влияние </a:t>
            </a:r>
            <a:r>
              <a:rPr lang="ru-RU" dirty="0" err="1"/>
              <a:t>върху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Независимостта</a:t>
            </a:r>
          </a:p>
          <a:p>
            <a:pPr lvl="1"/>
            <a:r>
              <a:rPr lang="en-US" dirty="0"/>
              <a:t>Увереността</a:t>
            </a:r>
          </a:p>
          <a:p>
            <a:pPr lvl="1"/>
            <a:r>
              <a:rPr lang="en-US" dirty="0"/>
              <a:t>Усещането за принадлежност</a:t>
            </a:r>
          </a:p>
          <a:p>
            <a:pPr lvl="1"/>
            <a:r>
              <a:rPr lang="en-US" dirty="0"/>
              <a:t>Качеството на живот</a:t>
            </a:r>
          </a:p>
          <a:p>
            <a:r>
              <a:rPr lang="en-US" dirty="0"/>
              <a:t>Конвенция на ООН за правата на хората с увреждания (CRPD)</a:t>
            </a:r>
          </a:p>
          <a:p>
            <a:pPr lvl="1"/>
            <a:r>
              <a:rPr lang="en-US" dirty="0"/>
              <a:t>Приета през 2006 г.</a:t>
            </a:r>
          </a:p>
          <a:p>
            <a:pPr lvl="1"/>
            <a:r>
              <a:rPr lang="en-US" dirty="0"/>
              <a:t>Ратифицирана от повечето страни по света (включително България, Словения и Сърбия)</a:t>
            </a:r>
          </a:p>
          <a:p>
            <a:pPr lvl="1"/>
            <a:r>
              <a:rPr lang="en-US" dirty="0"/>
              <a:t>Член 30: Право на достъп до култура, туризъм, отдих и културно наследство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8481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:p14="http://schemas.microsoft.com/office/powerpoint/2010/main" xmlns:a16="http://schemas.microsoft.com/office/drawing/2014/main"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C8B51-0E12-38D3-6A98-B78BAFF3E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Бизнес анализ: Предимствата на достъпността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212D32-AF90-F2EE-34BB-4316AF775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543344"/>
          </a:xfrm>
        </p:spPr>
        <p:txBody>
          <a:bodyPr>
            <a:normAutofit lnSpcReduction="10000"/>
          </a:bodyPr>
          <a:lstStyle/>
          <a:p>
            <a:r>
              <a:rPr lang="en-US" sz="2400" b="1" dirty="0">
                <a:solidFill>
                  <a:schemeClr val="bg2">
                    <a:lumMod val="50000"/>
                  </a:schemeClr>
                </a:solidFill>
              </a:rPr>
              <a:t>Ключови тенденции </a:t>
            </a:r>
            <a:r>
              <a:rPr lang="en-US" sz="2400" dirty="0"/>
              <a:t>в търсенето на достъпен туризъм:</a:t>
            </a:r>
          </a:p>
          <a:p>
            <a:pPr lvl="1"/>
            <a:r>
              <a:rPr lang="en-US" sz="2000" dirty="0"/>
              <a:t>Увеличаване на броя на хората с увреждания</a:t>
            </a:r>
          </a:p>
          <a:p>
            <a:pPr lvl="1"/>
            <a:r>
              <a:rPr lang="en-US" sz="2000" dirty="0"/>
              <a:t>По-голямо участие на хората с увреждания в туризма</a:t>
            </a:r>
          </a:p>
          <a:p>
            <a:pPr lvl="1"/>
            <a:r>
              <a:rPr lang="en-US" sz="2000" dirty="0"/>
              <a:t>По-високи изисквания за достъпност в туризма</a:t>
            </a:r>
          </a:p>
          <a:p>
            <a:pPr lvl="1"/>
            <a:r>
              <a:rPr lang="en-US" sz="2000" dirty="0"/>
              <a:t>Достъпността като положително средство за подобряване на качеството на туризма</a:t>
            </a:r>
          </a:p>
          <a:p>
            <a:r>
              <a:rPr lang="en-US" sz="2400" b="1" dirty="0">
                <a:solidFill>
                  <a:schemeClr val="bg2">
                    <a:lumMod val="50000"/>
                  </a:schemeClr>
                </a:solidFill>
              </a:rPr>
              <a:t>Причини да се инвестира </a:t>
            </a:r>
            <a:r>
              <a:rPr lang="en-US" sz="2400" dirty="0"/>
              <a:t>в достъпност:</a:t>
            </a:r>
          </a:p>
          <a:p>
            <a:pPr lvl="1"/>
            <a:r>
              <a:rPr lang="en-US" sz="2000" b="1" dirty="0"/>
              <a:t>Пазарен потенциал: </a:t>
            </a:r>
            <a:r>
              <a:rPr lang="en-US" sz="2000" dirty="0"/>
              <a:t>Хората с увреждания съставляват голям и нарастващ пазар. </a:t>
            </a:r>
          </a:p>
          <a:p>
            <a:pPr lvl="1"/>
            <a:r>
              <a:rPr lang="en-US" sz="2000" b="1" dirty="0"/>
              <a:t>Качество: </a:t>
            </a:r>
            <a:r>
              <a:rPr lang="en-US" sz="2000" dirty="0"/>
              <a:t>Достъпността повишава качеството на предлагането, а оттам и цените.</a:t>
            </a:r>
          </a:p>
          <a:p>
            <a:pPr lvl="1"/>
            <a:r>
              <a:rPr lang="en-US" sz="2000" b="1" dirty="0"/>
              <a:t>Придружители: </a:t>
            </a:r>
            <a:r>
              <a:rPr lang="en-US" sz="2000" dirty="0"/>
              <a:t>Хората с увреждания обикновено пътуват с придружител</a:t>
            </a:r>
          </a:p>
          <a:p>
            <a:pPr lvl="1"/>
            <a:r>
              <a:rPr lang="en-US" sz="2000" b="1" dirty="0"/>
              <a:t>Удължаване на сезона: </a:t>
            </a:r>
            <a:r>
              <a:rPr lang="en-US" sz="2000" dirty="0" err="1"/>
              <a:t>Пътуващите </a:t>
            </a:r>
            <a:r>
              <a:rPr lang="en-US" sz="2000" dirty="0"/>
              <a:t>с увреждания обикновено избягват пиковите ваканционни периоди. </a:t>
            </a:r>
          </a:p>
          <a:p>
            <a:pPr lvl="1"/>
            <a:r>
              <a:rPr lang="en-GB" sz="2000" b="1" dirty="0"/>
              <a:t>Профилиране на марката: </a:t>
            </a:r>
            <a:r>
              <a:rPr lang="en-GB" sz="2000" dirty="0"/>
              <a:t>Достъпните оферти подобряват имиджа на марката и я правят по-конкурентоспособна.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77233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:a16="http://schemas.microsoft.com/office/drawing/2014/main" xmlns="">
      <p:transition spd="slow">
        <p:checker/>
      </p:transition>
    </mc:Fallback>
  </mc:AlternateContent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264</TotalTime>
  <Words>5462</Words>
  <Application>Microsoft Office PowerPoint</Application>
  <PresentationFormat>Широк екран</PresentationFormat>
  <Paragraphs>537</Paragraphs>
  <Slides>31</Slides>
  <Notes>20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31</vt:i4>
      </vt:variant>
    </vt:vector>
  </HeadingPairs>
  <TitlesOfParts>
    <vt:vector size="34" baseType="lpstr">
      <vt:lpstr>Arial</vt:lpstr>
      <vt:lpstr>Calibri</vt:lpstr>
      <vt:lpstr>Retrospect</vt:lpstr>
      <vt:lpstr>Програма за обучение на обучители в областта на достъпния културен туризъм</vt:lpstr>
      <vt:lpstr>За програмата за обучение</vt:lpstr>
      <vt:lpstr>Обучителни модули</vt:lpstr>
      <vt:lpstr>МОДУЛ 1: Въведение в достъпния туризъм и приобщаващото обслужване на клиенти</vt:lpstr>
      <vt:lpstr>Цели на обучението</vt:lpstr>
      <vt:lpstr>Какво е достъпен туризъм?</vt:lpstr>
      <vt:lpstr>Възприятие срещу реалност</vt:lpstr>
      <vt:lpstr>Достъпността като човешко право</vt:lpstr>
      <vt:lpstr>Бизнес анализ: Предимствата на достъпността</vt:lpstr>
      <vt:lpstr>Пазарът на достъпен туризъм в ЕС</vt:lpstr>
      <vt:lpstr>Основни принципи на достъпния туризъм</vt:lpstr>
      <vt:lpstr>Принципите на универсалния дизайн</vt:lpstr>
      <vt:lpstr>Универсален дизайн 1: РАВНОПРАВНО ИЗПОЛЗВАНЕ</vt:lpstr>
      <vt:lpstr>Универсален дизайн 2: ГЪВКАВОСТ ПРИ ИЗПОЛЗВАНЕ</vt:lpstr>
      <vt:lpstr>Универсален дизайн 3: ПРОСТО И ИНТУИТИВНО ИЗПОЛЗВАНЕ</vt:lpstr>
      <vt:lpstr>Универсален дизайн 4: ВЪЗПРИЕМАЕМА ИНФОРМАЦИЯ</vt:lpstr>
      <vt:lpstr>Универсален дизайн 5: ТОЛЕРАНТНОСТ КЪМ ГРЕШКИ</vt:lpstr>
      <vt:lpstr>Универсален дизайн 6: МАЛКО ФИЗИЧЕСКО УСИЛИЕ</vt:lpstr>
      <vt:lpstr>Универсален дизайн 7: РАЗМЕРИ И ПРОСТРАНСТВО ЗА ДОСТЪП И УПОТРЕБА</vt:lpstr>
      <vt:lpstr>Ползватели на достъпния туризъм</vt:lpstr>
      <vt:lpstr>Увреждания и пречки</vt:lpstr>
      <vt:lpstr>Лица с двигателни увреждания</vt:lpstr>
      <vt:lpstr>Хора със зрителни увреждания</vt:lpstr>
      <vt:lpstr>Хора с увреждания на слуха</vt:lpstr>
      <vt:lpstr>Лица с когнитивни или интелектуални увреждания</vt:lpstr>
      <vt:lpstr>Други / Скрити увреждания</vt:lpstr>
      <vt:lpstr>Достъпността е и въпрос на нагласа</vt:lpstr>
      <vt:lpstr>Принципи на приобщаващото обслужване на клиенти</vt:lpstr>
      <vt:lpstr>Какво да правим и какво да не правим на практика</vt:lpstr>
      <vt:lpstr>Основни изводи</vt:lpstr>
      <vt:lpstr>БЛАГОДАРЯ ВИ!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Rafael Pupovac</dc:creator>
  <cp:keywords>, docId:5080169D0414F397957300A155091EE9</cp:keywords>
  <cp:lastModifiedBy>Лазаринка Андреева</cp:lastModifiedBy>
  <cp:revision>39</cp:revision>
  <dcterms:created xsi:type="dcterms:W3CDTF">2026-01-18T21:27:19Z</dcterms:created>
  <dcterms:modified xsi:type="dcterms:W3CDTF">2026-05-11T17:29:46Z</dcterms:modified>
</cp:coreProperties>
</file>